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3"/>
  </p:notesMasterIdLst>
  <p:handoutMasterIdLst>
    <p:handoutMasterId r:id="rId14"/>
  </p:handoutMasterIdLst>
  <p:sldIdLst>
    <p:sldId id="615" r:id="rId2"/>
    <p:sldId id="616" r:id="rId3"/>
    <p:sldId id="642" r:id="rId4"/>
    <p:sldId id="640" r:id="rId5"/>
    <p:sldId id="631" r:id="rId6"/>
    <p:sldId id="628" r:id="rId7"/>
    <p:sldId id="644" r:id="rId8"/>
    <p:sldId id="641" r:id="rId9"/>
    <p:sldId id="643" r:id="rId10"/>
    <p:sldId id="633" r:id="rId11"/>
    <p:sldId id="634" r:id="rId12"/>
  </p:sldIdLst>
  <p:sldSz cx="9144000" cy="6858000" type="screen4x3"/>
  <p:notesSz cx="7077075" cy="9393238"/>
  <p:defaultTextStyle>
    <a:defPPr>
      <a:defRPr lang="en-US"/>
    </a:defPPr>
    <a:lvl1pPr algn="l" rtl="0" fontAlgn="base">
      <a:spcBef>
        <a:spcPct val="0"/>
      </a:spcBef>
      <a:spcAft>
        <a:spcPct val="0"/>
      </a:spcAft>
      <a:defRPr sz="1000" kern="1200">
        <a:solidFill>
          <a:schemeClr val="bg2"/>
        </a:solidFill>
        <a:latin typeface="Calibri" pitchFamily="34" charset="0"/>
        <a:ea typeface="+mn-ea"/>
        <a:cs typeface="+mn-cs"/>
      </a:defRPr>
    </a:lvl1pPr>
    <a:lvl2pPr marL="457200" algn="l" rtl="0" fontAlgn="base">
      <a:spcBef>
        <a:spcPct val="0"/>
      </a:spcBef>
      <a:spcAft>
        <a:spcPct val="0"/>
      </a:spcAft>
      <a:defRPr sz="1000" kern="1200">
        <a:solidFill>
          <a:schemeClr val="bg2"/>
        </a:solidFill>
        <a:latin typeface="Calibri" pitchFamily="34" charset="0"/>
        <a:ea typeface="+mn-ea"/>
        <a:cs typeface="+mn-cs"/>
      </a:defRPr>
    </a:lvl2pPr>
    <a:lvl3pPr marL="914400" algn="l" rtl="0" fontAlgn="base">
      <a:spcBef>
        <a:spcPct val="0"/>
      </a:spcBef>
      <a:spcAft>
        <a:spcPct val="0"/>
      </a:spcAft>
      <a:defRPr sz="1000" kern="1200">
        <a:solidFill>
          <a:schemeClr val="bg2"/>
        </a:solidFill>
        <a:latin typeface="Calibri" pitchFamily="34" charset="0"/>
        <a:ea typeface="+mn-ea"/>
        <a:cs typeface="+mn-cs"/>
      </a:defRPr>
    </a:lvl3pPr>
    <a:lvl4pPr marL="1371600" algn="l" rtl="0" fontAlgn="base">
      <a:spcBef>
        <a:spcPct val="0"/>
      </a:spcBef>
      <a:spcAft>
        <a:spcPct val="0"/>
      </a:spcAft>
      <a:defRPr sz="1000" kern="1200">
        <a:solidFill>
          <a:schemeClr val="bg2"/>
        </a:solidFill>
        <a:latin typeface="Calibri" pitchFamily="34" charset="0"/>
        <a:ea typeface="+mn-ea"/>
        <a:cs typeface="+mn-cs"/>
      </a:defRPr>
    </a:lvl4pPr>
    <a:lvl5pPr marL="1828800" algn="l" rtl="0" fontAlgn="base">
      <a:spcBef>
        <a:spcPct val="0"/>
      </a:spcBef>
      <a:spcAft>
        <a:spcPct val="0"/>
      </a:spcAft>
      <a:defRPr sz="1000" kern="1200">
        <a:solidFill>
          <a:schemeClr val="bg2"/>
        </a:solidFill>
        <a:latin typeface="Calibri" pitchFamily="34" charset="0"/>
        <a:ea typeface="+mn-ea"/>
        <a:cs typeface="+mn-cs"/>
      </a:defRPr>
    </a:lvl5pPr>
    <a:lvl6pPr marL="2286000" algn="l" defTabSz="914400" rtl="0" eaLnBrk="1" latinLnBrk="0" hangingPunct="1">
      <a:defRPr sz="1000" kern="1200">
        <a:solidFill>
          <a:schemeClr val="bg2"/>
        </a:solidFill>
        <a:latin typeface="Calibri" pitchFamily="34" charset="0"/>
        <a:ea typeface="+mn-ea"/>
        <a:cs typeface="+mn-cs"/>
      </a:defRPr>
    </a:lvl6pPr>
    <a:lvl7pPr marL="2743200" algn="l" defTabSz="914400" rtl="0" eaLnBrk="1" latinLnBrk="0" hangingPunct="1">
      <a:defRPr sz="1000" kern="1200">
        <a:solidFill>
          <a:schemeClr val="bg2"/>
        </a:solidFill>
        <a:latin typeface="Calibri" pitchFamily="34" charset="0"/>
        <a:ea typeface="+mn-ea"/>
        <a:cs typeface="+mn-cs"/>
      </a:defRPr>
    </a:lvl7pPr>
    <a:lvl8pPr marL="3200400" algn="l" defTabSz="914400" rtl="0" eaLnBrk="1" latinLnBrk="0" hangingPunct="1">
      <a:defRPr sz="1000" kern="1200">
        <a:solidFill>
          <a:schemeClr val="bg2"/>
        </a:solidFill>
        <a:latin typeface="Calibri" pitchFamily="34" charset="0"/>
        <a:ea typeface="+mn-ea"/>
        <a:cs typeface="+mn-cs"/>
      </a:defRPr>
    </a:lvl8pPr>
    <a:lvl9pPr marL="3657600" algn="l" defTabSz="914400" rtl="0" eaLnBrk="1" latinLnBrk="0" hangingPunct="1">
      <a:defRPr sz="1000" kern="1200">
        <a:solidFill>
          <a:schemeClr val="bg2"/>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3399FF"/>
    <a:srgbClr val="FF0000"/>
    <a:srgbClr val="003399"/>
    <a:srgbClr val="ECD9FF"/>
    <a:srgbClr val="99FF33"/>
    <a:srgbClr val="0000FF"/>
    <a:srgbClr val="EAEAE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06" autoAdjust="0"/>
    <p:restoredTop sz="99279" autoAdjust="0"/>
  </p:normalViewPr>
  <p:slideViewPr>
    <p:cSldViewPr>
      <p:cViewPr varScale="1">
        <p:scale>
          <a:sx n="43" d="100"/>
          <a:sy n="43" d="100"/>
        </p:scale>
        <p:origin x="-804" y="-102"/>
      </p:cViewPr>
      <p:guideLst>
        <p:guide orient="horz" pos="2160"/>
        <p:guide pos="2880"/>
      </p:guideLst>
    </p:cSldViewPr>
  </p:slideViewPr>
  <p:outlineViewPr>
    <p:cViewPr>
      <p:scale>
        <a:sx n="66" d="100"/>
        <a:sy n="66" d="100"/>
      </p:scale>
      <p:origin x="516" y="715242"/>
    </p:cViewPr>
    <p:sldLst>
      <p:sld r:id="rId1" collapse="1"/>
    </p:sldLst>
  </p:outlineViewPr>
  <p:notesTextViewPr>
    <p:cViewPr>
      <p:scale>
        <a:sx n="75" d="100"/>
        <a:sy n="75" d="100"/>
      </p:scale>
      <p:origin x="0" y="0"/>
    </p:cViewPr>
  </p:notesTextViewPr>
  <p:sorterViewPr>
    <p:cViewPr>
      <p:scale>
        <a:sx n="100" d="100"/>
        <a:sy n="100" d="100"/>
      </p:scale>
      <p:origin x="0" y="2526"/>
    </p:cViewPr>
  </p:sorterViewPr>
  <p:notesViewPr>
    <p:cSldViewPr>
      <p:cViewPr>
        <p:scale>
          <a:sx n="200" d="100"/>
          <a:sy n="200" d="100"/>
        </p:scale>
        <p:origin x="2718" y="4320"/>
      </p:cViewPr>
      <p:guideLst>
        <p:guide orient="horz" pos="2959"/>
        <p:guide pos="222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image" Target="../media/image15.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image" Target="../media/image18.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image" Target="../media/image20.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image" Target="../media/image2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65463" cy="469900"/>
          </a:xfrm>
          <a:prstGeom prst="rect">
            <a:avLst/>
          </a:prstGeom>
          <a:noFill/>
          <a:ln w="9525">
            <a:noFill/>
            <a:miter lim="800000"/>
            <a:headEnd/>
            <a:tailEnd/>
          </a:ln>
        </p:spPr>
        <p:txBody>
          <a:bodyPr vert="horz" wrap="square" lIns="94065" tIns="47033" rIns="94065" bIns="47033" numCol="1" anchor="t" anchorCtr="0" compatLnSpc="1">
            <a:prstTxWarp prst="textNoShape">
              <a:avLst/>
            </a:prstTxWarp>
          </a:bodyPr>
          <a:lstStyle>
            <a:lvl1pPr defTabSz="941388">
              <a:defRPr sz="1200">
                <a:solidFill>
                  <a:schemeClr val="tx1"/>
                </a:solidFill>
                <a:latin typeface="Arial" charset="0"/>
              </a:defRPr>
            </a:lvl1pPr>
          </a:lstStyle>
          <a:p>
            <a:endParaRPr lang="pt-BR"/>
          </a:p>
        </p:txBody>
      </p:sp>
      <p:sp>
        <p:nvSpPr>
          <p:cNvPr id="84995" name="Rectangle 3"/>
          <p:cNvSpPr>
            <a:spLocks noGrp="1" noChangeArrowheads="1"/>
          </p:cNvSpPr>
          <p:nvPr>
            <p:ph type="dt" sz="quarter" idx="1"/>
          </p:nvPr>
        </p:nvSpPr>
        <p:spPr bwMode="auto">
          <a:xfrm>
            <a:off x="4010025" y="0"/>
            <a:ext cx="3065463" cy="469900"/>
          </a:xfrm>
          <a:prstGeom prst="rect">
            <a:avLst/>
          </a:prstGeom>
          <a:noFill/>
          <a:ln w="9525">
            <a:noFill/>
            <a:miter lim="800000"/>
            <a:headEnd/>
            <a:tailEnd/>
          </a:ln>
        </p:spPr>
        <p:txBody>
          <a:bodyPr vert="horz" wrap="square" lIns="94065" tIns="47033" rIns="94065" bIns="47033" numCol="1" anchor="t" anchorCtr="0" compatLnSpc="1">
            <a:prstTxWarp prst="textNoShape">
              <a:avLst/>
            </a:prstTxWarp>
          </a:bodyPr>
          <a:lstStyle>
            <a:lvl1pPr algn="r" defTabSz="941388">
              <a:defRPr sz="1200">
                <a:solidFill>
                  <a:schemeClr val="tx1"/>
                </a:solidFill>
                <a:latin typeface="Arial" charset="0"/>
              </a:defRPr>
            </a:lvl1pPr>
          </a:lstStyle>
          <a:p>
            <a:endParaRPr lang="pt-BR"/>
          </a:p>
        </p:txBody>
      </p:sp>
      <p:sp>
        <p:nvSpPr>
          <p:cNvPr id="84996" name="Rectangle 4"/>
          <p:cNvSpPr>
            <a:spLocks noGrp="1" noChangeArrowheads="1"/>
          </p:cNvSpPr>
          <p:nvPr>
            <p:ph type="ftr" sz="quarter" idx="2"/>
          </p:nvPr>
        </p:nvSpPr>
        <p:spPr bwMode="auto">
          <a:xfrm>
            <a:off x="0" y="8921750"/>
            <a:ext cx="3065463" cy="469900"/>
          </a:xfrm>
          <a:prstGeom prst="rect">
            <a:avLst/>
          </a:prstGeom>
          <a:noFill/>
          <a:ln w="9525">
            <a:noFill/>
            <a:miter lim="800000"/>
            <a:headEnd/>
            <a:tailEnd/>
          </a:ln>
        </p:spPr>
        <p:txBody>
          <a:bodyPr vert="horz" wrap="square" lIns="94065" tIns="47033" rIns="94065" bIns="47033" numCol="1" anchor="b" anchorCtr="0" compatLnSpc="1">
            <a:prstTxWarp prst="textNoShape">
              <a:avLst/>
            </a:prstTxWarp>
          </a:bodyPr>
          <a:lstStyle>
            <a:lvl1pPr defTabSz="941388">
              <a:defRPr sz="1200">
                <a:solidFill>
                  <a:schemeClr val="tx1"/>
                </a:solidFill>
                <a:latin typeface="Arial" charset="0"/>
              </a:defRPr>
            </a:lvl1pPr>
          </a:lstStyle>
          <a:p>
            <a:endParaRPr lang="pt-BR"/>
          </a:p>
        </p:txBody>
      </p:sp>
      <p:sp>
        <p:nvSpPr>
          <p:cNvPr id="84997" name="Rectangle 5"/>
          <p:cNvSpPr>
            <a:spLocks noGrp="1" noChangeArrowheads="1"/>
          </p:cNvSpPr>
          <p:nvPr>
            <p:ph type="sldNum" sz="quarter" idx="3"/>
          </p:nvPr>
        </p:nvSpPr>
        <p:spPr bwMode="auto">
          <a:xfrm>
            <a:off x="4010025" y="8921750"/>
            <a:ext cx="3065463" cy="469900"/>
          </a:xfrm>
          <a:prstGeom prst="rect">
            <a:avLst/>
          </a:prstGeom>
          <a:noFill/>
          <a:ln w="9525">
            <a:noFill/>
            <a:miter lim="800000"/>
            <a:headEnd/>
            <a:tailEnd/>
          </a:ln>
        </p:spPr>
        <p:txBody>
          <a:bodyPr vert="horz" wrap="square" lIns="94065" tIns="47033" rIns="94065" bIns="47033" numCol="1" anchor="b" anchorCtr="0" compatLnSpc="1">
            <a:prstTxWarp prst="textNoShape">
              <a:avLst/>
            </a:prstTxWarp>
          </a:bodyPr>
          <a:lstStyle>
            <a:lvl1pPr algn="r" defTabSz="941388">
              <a:defRPr sz="1200">
                <a:solidFill>
                  <a:schemeClr val="tx1"/>
                </a:solidFill>
                <a:latin typeface="Arial" charset="0"/>
              </a:defRPr>
            </a:lvl1pPr>
          </a:lstStyle>
          <a:p>
            <a:fld id="{0CC431B7-CAEF-419D-8752-137AD33BE498}" type="slidenum">
              <a:rPr lang="en-US"/>
              <a:pPr/>
              <a:t>‹nº›</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3778" name="Rectangle 2"/>
          <p:cNvSpPr>
            <a:spLocks noGrp="1" noChangeArrowheads="1"/>
          </p:cNvSpPr>
          <p:nvPr>
            <p:ph type="hdr" sz="quarter"/>
          </p:nvPr>
        </p:nvSpPr>
        <p:spPr bwMode="auto">
          <a:xfrm>
            <a:off x="0" y="0"/>
            <a:ext cx="3065463" cy="469900"/>
          </a:xfrm>
          <a:prstGeom prst="rect">
            <a:avLst/>
          </a:prstGeom>
          <a:noFill/>
          <a:ln w="9525">
            <a:noFill/>
            <a:miter lim="800000"/>
            <a:headEnd/>
            <a:tailEnd/>
          </a:ln>
        </p:spPr>
        <p:txBody>
          <a:bodyPr vert="horz" wrap="square" lIns="93366" tIns="46683" rIns="93366" bIns="46683" numCol="1" anchor="t" anchorCtr="0" compatLnSpc="1">
            <a:prstTxWarp prst="textNoShape">
              <a:avLst/>
            </a:prstTxWarp>
          </a:bodyPr>
          <a:lstStyle>
            <a:lvl1pPr defTabSz="935038">
              <a:defRPr sz="1200">
                <a:solidFill>
                  <a:schemeClr val="tx1"/>
                </a:solidFill>
                <a:latin typeface="Arial" charset="0"/>
              </a:defRPr>
            </a:lvl1pPr>
          </a:lstStyle>
          <a:p>
            <a:endParaRPr lang="pt-BR"/>
          </a:p>
        </p:txBody>
      </p:sp>
      <p:sp>
        <p:nvSpPr>
          <p:cNvPr id="203779" name="Rectangle 3"/>
          <p:cNvSpPr>
            <a:spLocks noGrp="1" noChangeArrowheads="1"/>
          </p:cNvSpPr>
          <p:nvPr>
            <p:ph type="dt" idx="1"/>
          </p:nvPr>
        </p:nvSpPr>
        <p:spPr bwMode="auto">
          <a:xfrm>
            <a:off x="3759200" y="3503613"/>
            <a:ext cx="2874963" cy="1044575"/>
          </a:xfrm>
          <a:prstGeom prst="rect">
            <a:avLst/>
          </a:prstGeom>
          <a:noFill/>
          <a:ln w="9525">
            <a:noFill/>
            <a:miter lim="800000"/>
            <a:headEnd/>
            <a:tailEnd/>
          </a:ln>
        </p:spPr>
        <p:txBody>
          <a:bodyPr vert="horz" wrap="square" lIns="93366" tIns="46683" rIns="93366" bIns="46683" numCol="1" anchor="t" anchorCtr="0" compatLnSpc="1">
            <a:prstTxWarp prst="textNoShape">
              <a:avLst/>
            </a:prstTxWarp>
          </a:bodyPr>
          <a:lstStyle>
            <a:lvl1pPr algn="r" defTabSz="935038">
              <a:defRPr sz="1200">
                <a:solidFill>
                  <a:schemeClr val="tx1"/>
                </a:solidFill>
                <a:latin typeface="Arial" charset="0"/>
              </a:defRPr>
            </a:lvl1pPr>
          </a:lstStyle>
          <a:p>
            <a:endParaRPr lang="pt-BR"/>
          </a:p>
        </p:txBody>
      </p:sp>
      <p:sp>
        <p:nvSpPr>
          <p:cNvPr id="40964" name="Rectangle 4"/>
          <p:cNvSpPr>
            <a:spLocks noGrp="1" noRot="1" noChangeAspect="1" noChangeArrowheads="1" noTextEdit="1"/>
          </p:cNvSpPr>
          <p:nvPr>
            <p:ph type="sldImg" idx="2"/>
          </p:nvPr>
        </p:nvSpPr>
        <p:spPr bwMode="auto">
          <a:xfrm>
            <a:off x="3735388" y="1155700"/>
            <a:ext cx="2960687" cy="2220913"/>
          </a:xfrm>
          <a:prstGeom prst="rect">
            <a:avLst/>
          </a:prstGeom>
          <a:noFill/>
          <a:ln w="19050">
            <a:solidFill>
              <a:schemeClr val="hlink"/>
            </a:solidFill>
            <a:miter lim="800000"/>
            <a:headEnd/>
            <a:tailEnd/>
          </a:ln>
        </p:spPr>
      </p:sp>
      <p:sp>
        <p:nvSpPr>
          <p:cNvPr id="203781" name="Rectangle 5"/>
          <p:cNvSpPr>
            <a:spLocks noGrp="1" noChangeArrowheads="1"/>
          </p:cNvSpPr>
          <p:nvPr>
            <p:ph type="body" sz="quarter" idx="3"/>
          </p:nvPr>
        </p:nvSpPr>
        <p:spPr bwMode="auto">
          <a:xfrm>
            <a:off x="230188" y="1155700"/>
            <a:ext cx="3384550" cy="5233988"/>
          </a:xfrm>
          <a:prstGeom prst="rect">
            <a:avLst/>
          </a:prstGeom>
          <a:noFill/>
          <a:ln w="9525">
            <a:noFill/>
            <a:miter lim="800000"/>
            <a:headEnd/>
            <a:tailEnd/>
          </a:ln>
        </p:spPr>
        <p:txBody>
          <a:bodyPr vert="horz" wrap="square" lIns="93366" tIns="46683" rIns="93366" bIns="46683"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203782" name="Rectangle 6"/>
          <p:cNvSpPr>
            <a:spLocks noGrp="1" noChangeArrowheads="1"/>
          </p:cNvSpPr>
          <p:nvPr>
            <p:ph type="ftr" sz="quarter" idx="4"/>
          </p:nvPr>
        </p:nvSpPr>
        <p:spPr bwMode="auto">
          <a:xfrm>
            <a:off x="0" y="8921750"/>
            <a:ext cx="3065463" cy="469900"/>
          </a:xfrm>
          <a:prstGeom prst="rect">
            <a:avLst/>
          </a:prstGeom>
          <a:noFill/>
          <a:ln w="9525">
            <a:noFill/>
            <a:miter lim="800000"/>
            <a:headEnd/>
            <a:tailEnd/>
          </a:ln>
        </p:spPr>
        <p:txBody>
          <a:bodyPr vert="horz" wrap="square" lIns="93366" tIns="46683" rIns="93366" bIns="46683" numCol="1" anchor="b" anchorCtr="0" compatLnSpc="1">
            <a:prstTxWarp prst="textNoShape">
              <a:avLst/>
            </a:prstTxWarp>
          </a:bodyPr>
          <a:lstStyle>
            <a:lvl1pPr defTabSz="935038">
              <a:defRPr sz="1200">
                <a:solidFill>
                  <a:schemeClr val="tx1"/>
                </a:solidFill>
                <a:latin typeface="Arial" charset="0"/>
              </a:defRPr>
            </a:lvl1pPr>
          </a:lstStyle>
          <a:p>
            <a:endParaRPr lang="pt-BR"/>
          </a:p>
        </p:txBody>
      </p:sp>
      <p:sp>
        <p:nvSpPr>
          <p:cNvPr id="203783" name="Rectangle 7"/>
          <p:cNvSpPr>
            <a:spLocks noGrp="1" noChangeArrowheads="1"/>
          </p:cNvSpPr>
          <p:nvPr>
            <p:ph type="sldNum" sz="quarter" idx="5"/>
          </p:nvPr>
        </p:nvSpPr>
        <p:spPr bwMode="auto">
          <a:xfrm>
            <a:off x="4010025" y="8921750"/>
            <a:ext cx="3065463" cy="469900"/>
          </a:xfrm>
          <a:prstGeom prst="rect">
            <a:avLst/>
          </a:prstGeom>
          <a:noFill/>
          <a:ln w="9525">
            <a:noFill/>
            <a:miter lim="800000"/>
            <a:headEnd/>
            <a:tailEnd/>
          </a:ln>
        </p:spPr>
        <p:txBody>
          <a:bodyPr vert="horz" wrap="square" lIns="93366" tIns="46683" rIns="93366" bIns="46683" numCol="1" anchor="b" anchorCtr="0" compatLnSpc="1">
            <a:prstTxWarp prst="textNoShape">
              <a:avLst/>
            </a:prstTxWarp>
          </a:bodyPr>
          <a:lstStyle>
            <a:lvl1pPr algn="r" defTabSz="935038">
              <a:defRPr sz="1200">
                <a:solidFill>
                  <a:schemeClr val="tx1"/>
                </a:solidFill>
                <a:latin typeface="Arial" charset="0"/>
              </a:defRPr>
            </a:lvl1pPr>
          </a:lstStyle>
          <a:p>
            <a:fld id="{EAAE26F9-8A4B-4098-942D-D8E28B72AF5E}" type="slidenum">
              <a:rPr lang="en-US"/>
              <a:pPr/>
              <a:t>‹nº›</a:t>
            </a:fld>
            <a:endParaRPr lang="en-US"/>
          </a:p>
        </p:txBody>
      </p:sp>
      <p:sp>
        <p:nvSpPr>
          <p:cNvPr id="8" name="TextBox 7"/>
          <p:cNvSpPr txBox="1">
            <a:spLocks noChangeArrowheads="1"/>
          </p:cNvSpPr>
          <p:nvPr/>
        </p:nvSpPr>
        <p:spPr bwMode="auto">
          <a:xfrm>
            <a:off x="230188" y="598488"/>
            <a:ext cx="6846887" cy="277812"/>
          </a:xfrm>
          <a:prstGeom prst="rect">
            <a:avLst/>
          </a:prstGeom>
          <a:gradFill rotWithShape="0">
            <a:gsLst>
              <a:gs pos="0">
                <a:srgbClr val="3C8C93"/>
              </a:gs>
              <a:gs pos="50000">
                <a:srgbClr val="9ABEC1"/>
              </a:gs>
              <a:gs pos="100000">
                <a:srgbClr val="B8E3E6"/>
              </a:gs>
            </a:gsLst>
            <a:lin ang="5400000"/>
          </a:gradFill>
          <a:ln w="9525">
            <a:noFill/>
            <a:miter lim="800000"/>
            <a:headEnd/>
            <a:tailEnd/>
          </a:ln>
        </p:spPr>
        <p:txBody>
          <a:bodyPr lIns="92327" tIns="46163" rIns="92327" bIns="46163">
            <a:spAutoFit/>
          </a:bodyPr>
          <a:lstStyle/>
          <a:p>
            <a:pPr defTabSz="920750"/>
            <a:r>
              <a:rPr lang="en-US" sz="1200" b="1">
                <a:solidFill>
                  <a:schemeClr val="bg1"/>
                </a:solidFill>
                <a:latin typeface="Trebuchet MS" pitchFamily="34" charset="0"/>
              </a:rPr>
              <a:t>Slide </a:t>
            </a:r>
            <a:fld id="{F2F115C7-303D-43BC-8FF8-A0F2624D936B}" type="slidenum">
              <a:rPr lang="en-US" sz="1200" b="1">
                <a:solidFill>
                  <a:schemeClr val="bg1"/>
                </a:solidFill>
                <a:latin typeface="Trebuchet MS" pitchFamily="34" charset="0"/>
              </a:rPr>
              <a:pPr defTabSz="920750"/>
              <a:t>‹nº›</a:t>
            </a:fld>
            <a:r>
              <a:rPr lang="en-US" sz="1200" b="1">
                <a:solidFill>
                  <a:schemeClr val="bg1"/>
                </a:solidFill>
                <a:latin typeface="Trebuchet MS" pitchFamily="34" charset="0"/>
              </a:rPr>
              <a:t> </a:t>
            </a:r>
          </a:p>
        </p:txBody>
      </p:sp>
      <p:sp>
        <p:nvSpPr>
          <p:cNvPr id="61449" name="Text Box 9"/>
          <p:cNvSpPr txBox="1">
            <a:spLocks noChangeArrowheads="1"/>
          </p:cNvSpPr>
          <p:nvPr/>
        </p:nvSpPr>
        <p:spPr bwMode="auto">
          <a:xfrm>
            <a:off x="285750" y="8782050"/>
            <a:ext cx="6559550" cy="398463"/>
          </a:xfrm>
          <a:prstGeom prst="rect">
            <a:avLst/>
          </a:prstGeom>
          <a:noFill/>
          <a:ln w="9525">
            <a:noFill/>
            <a:miter lim="800000"/>
            <a:headEnd/>
            <a:tailEnd/>
          </a:ln>
          <a:effectLst>
            <a:prstShdw prst="shdw17" dist="17961" dir="2700000">
              <a:srgbClr val="708688"/>
            </a:prstShdw>
          </a:effectLst>
        </p:spPr>
        <p:txBody>
          <a:bodyPr wrap="none" lIns="89007" tIns="44505" rIns="89007" bIns="44505">
            <a:spAutoFit/>
          </a:bodyPr>
          <a:lstStyle/>
          <a:p>
            <a:pPr algn="ctr" defTabSz="890588"/>
            <a:r>
              <a:rPr lang="en-US">
                <a:solidFill>
                  <a:schemeClr val="tx1"/>
                </a:solidFill>
                <a:latin typeface="Trebuchet MS" pitchFamily="34" charset="0"/>
              </a:rPr>
              <a:t>Confidential. For Internal Use Only.</a:t>
            </a:r>
          </a:p>
          <a:p>
            <a:pPr algn="ctr" defTabSz="890588"/>
            <a:r>
              <a:rPr lang="en-US">
                <a:solidFill>
                  <a:schemeClr val="tx1"/>
                </a:solidFill>
                <a:latin typeface="Trebuchet MS" pitchFamily="34" charset="0"/>
              </a:rPr>
              <a:t>This document is intended for internal education only and shall not be distributed outside of Navilyst Medical.</a:t>
            </a:r>
          </a:p>
        </p:txBody>
      </p:sp>
    </p:spTree>
  </p:cSld>
  <p:clrMap bg1="lt1" tx1="dk1" bg2="lt2" tx2="dk2" accent1="accent1" accent2="accent2" accent3="accent3" accent4="accent4" accent5="accent5" accent6="accent6" hlink="hlink" folHlink="folHlink"/>
  <p:notesStyle>
    <a:lvl1pPr marL="171450" indent="-171450" algn="l" rtl="0" eaLnBrk="0" fontAlgn="base" hangingPunct="0">
      <a:spcBef>
        <a:spcPct val="30000"/>
      </a:spcBef>
      <a:spcAft>
        <a:spcPct val="0"/>
      </a:spcAft>
      <a:buChar char="•"/>
      <a:defRPr sz="1100" kern="1200">
        <a:solidFill>
          <a:schemeClr val="tx1"/>
        </a:solidFill>
        <a:latin typeface="Trebuchet MS" pitchFamily="34" charset="0"/>
        <a:ea typeface="+mn-ea"/>
        <a:cs typeface="+mn-cs"/>
      </a:defRPr>
    </a:lvl1pPr>
    <a:lvl2pPr marL="457200" indent="-171450" algn="l" rtl="0" eaLnBrk="0" fontAlgn="base" hangingPunct="0">
      <a:spcBef>
        <a:spcPct val="30000"/>
      </a:spcBef>
      <a:spcAft>
        <a:spcPct val="0"/>
      </a:spcAft>
      <a:buChar char="•"/>
      <a:defRPr sz="1100" kern="1200">
        <a:solidFill>
          <a:schemeClr val="tx1"/>
        </a:solidFill>
        <a:latin typeface="Trebuchet MS" pitchFamily="34" charset="0"/>
        <a:ea typeface="+mn-ea"/>
        <a:cs typeface="+mn-cs"/>
      </a:defRPr>
    </a:lvl2pPr>
    <a:lvl3pPr marL="914400" algn="l" rtl="0" eaLnBrk="0" fontAlgn="base" hangingPunct="0">
      <a:spcBef>
        <a:spcPct val="30000"/>
      </a:spcBef>
      <a:spcAft>
        <a:spcPct val="0"/>
      </a:spcAft>
      <a:defRPr sz="1100" kern="1200">
        <a:solidFill>
          <a:schemeClr val="tx1"/>
        </a:solidFill>
        <a:latin typeface="Trebuchet MS" pitchFamily="34" charset="0"/>
        <a:ea typeface="+mn-ea"/>
        <a:cs typeface="+mn-cs"/>
      </a:defRPr>
    </a:lvl3pPr>
    <a:lvl4pPr marL="1371600" algn="l" rtl="0" eaLnBrk="0" fontAlgn="base" hangingPunct="0">
      <a:spcBef>
        <a:spcPct val="30000"/>
      </a:spcBef>
      <a:spcAft>
        <a:spcPct val="0"/>
      </a:spcAft>
      <a:defRPr sz="1100" kern="1200">
        <a:solidFill>
          <a:schemeClr val="tx1"/>
        </a:solidFill>
        <a:latin typeface="Trebuchet MS" pitchFamily="34" charset="0"/>
        <a:ea typeface="+mn-ea"/>
        <a:cs typeface="+mn-cs"/>
      </a:defRPr>
    </a:lvl4pPr>
    <a:lvl5pPr marL="1828800" algn="l" rtl="0" eaLnBrk="0" fontAlgn="base" hangingPunct="0">
      <a:spcBef>
        <a:spcPct val="30000"/>
      </a:spcBef>
      <a:spcAft>
        <a:spcPct val="0"/>
      </a:spcAft>
      <a:defRPr sz="1100" kern="1200">
        <a:solidFill>
          <a:schemeClr val="tx1"/>
        </a:solidFill>
        <a:latin typeface="Trebuchet MS"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61" tIns="46681" rIns="93361" bIns="46681" anchor="b"/>
          <a:lstStyle/>
          <a:p>
            <a:pPr algn="r" defTabSz="935038"/>
            <a:fld id="{B53593BF-150D-4BF5-B87D-1259768484CE}" type="slidenum">
              <a:rPr lang="en-US" sz="1200">
                <a:solidFill>
                  <a:schemeClr val="tx1"/>
                </a:solidFill>
                <a:latin typeface="Arial" charset="0"/>
              </a:rPr>
              <a:pPr algn="r" defTabSz="935038"/>
              <a:t>1</a:t>
            </a:fld>
            <a:endParaRPr lang="en-US" sz="1200">
              <a:solidFill>
                <a:schemeClr val="tx1"/>
              </a:solidFill>
              <a:latin typeface="Arial" charset="0"/>
            </a:endParaRPr>
          </a:p>
        </p:txBody>
      </p:sp>
      <p:sp>
        <p:nvSpPr>
          <p:cNvPr id="136195" name="Rectangle 3"/>
          <p:cNvSpPr>
            <a:spLocks noGrp="1" noChangeArrowheads="1"/>
          </p:cNvSpPr>
          <p:nvPr>
            <p:ph type="body" idx="1"/>
          </p:nvPr>
        </p:nvSpPr>
        <p:spPr/>
        <p:txBody>
          <a:bodyPr lIns="93361" tIns="46681" rIns="93361" bIns="46681"/>
          <a:lstStyle/>
          <a:p>
            <a:r>
              <a:rPr lang="en-US" smtClean="0"/>
              <a:t>Thank you for the opportunity today to discuss Navilyst Medical’s vascular access offerings.  </a:t>
            </a:r>
          </a:p>
          <a:p>
            <a:r>
              <a:rPr lang="en-US" smtClean="0"/>
              <a:t>We’d like to specifically speak about The Power of our PASV technology and how this technology can provide value to your organization by helping you to improve patient outcomes, reduce cost of care, and meet pending Joint Commission requirements for accreditation. </a:t>
            </a:r>
          </a:p>
        </p:txBody>
      </p:sp>
      <p:sp>
        <p:nvSpPr>
          <p:cNvPr id="136196" name="Slide Image Placeholder 9"/>
          <p:cNvSpPr>
            <a:spLocks noGrp="1" noRot="1" noChangeAspect="1" noTextEdit="1"/>
          </p:cNvSpPr>
          <p:nvPr>
            <p:ph type="sldImg"/>
          </p:nvPr>
        </p:nvSpPr>
        <p:spPr>
          <a:xfrm>
            <a:off x="3736975" y="1155700"/>
            <a:ext cx="2960688" cy="2220913"/>
          </a:xfr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66" tIns="46683" rIns="93366" bIns="46683" anchor="b"/>
          <a:lstStyle/>
          <a:p>
            <a:pPr algn="r" defTabSz="935038"/>
            <a:fld id="{C9276414-EA1A-4119-86DF-6B52EF1803AD}" type="slidenum">
              <a:rPr lang="en-US" sz="1200">
                <a:solidFill>
                  <a:schemeClr val="tx1"/>
                </a:solidFill>
                <a:latin typeface="Arial" charset="0"/>
              </a:rPr>
              <a:pPr algn="r" defTabSz="935038"/>
              <a:t>11</a:t>
            </a:fld>
            <a:endParaRPr lang="en-US" sz="1200">
              <a:solidFill>
                <a:schemeClr val="tx1"/>
              </a:solidFill>
              <a:latin typeface="Arial" charset="0"/>
            </a:endParaRPr>
          </a:p>
        </p:txBody>
      </p:sp>
      <p:sp>
        <p:nvSpPr>
          <p:cNvPr id="180227" name="Rectangle 6"/>
          <p:cNvSpPr>
            <a:spLocks noGrp="1" noRot="1" noChangeAspect="1" noChangeArrowheads="1" noTextEdit="1"/>
          </p:cNvSpPr>
          <p:nvPr>
            <p:ph type="sldImg"/>
          </p:nvPr>
        </p:nvSpPr>
        <p:spPr>
          <a:ln/>
        </p:spPr>
      </p:sp>
      <p:sp>
        <p:nvSpPr>
          <p:cNvPr id="180228" name="Rectangle 7"/>
          <p:cNvSpPr>
            <a:spLocks noGrp="1" noChangeArrowheads="1"/>
          </p:cNvSpPr>
          <p:nvPr>
            <p:ph type="body" idx="1"/>
          </p:nvPr>
        </p:nvSpPr>
        <p:spPr/>
        <p:txBody>
          <a:bodyPr/>
          <a:lstStyle/>
          <a:p>
            <a:r>
              <a:rPr lang="en-US" smtClean="0"/>
              <a:t>At Vanderbilt University, a 615-Bed Academic Medical Center in Nashville conducted a retrospective analysis of over 12,500 PICC placements. </a:t>
            </a:r>
          </a:p>
          <a:p>
            <a:r>
              <a:rPr lang="en-US" smtClean="0"/>
              <a:t>Specifically, patient outcomes demonstrated statistically significant lower rates of occlusion, infection, or both when the PICCs with PASV® Valve Technology were used. The chance for occlusion was 4.81 times lower, while infection was 1.35 times lower. </a:t>
            </a:r>
          </a:p>
          <a:p>
            <a:r>
              <a:rPr lang="en-US" smtClean="0"/>
              <a:t>As measured in percentile, 78% fewer occlusions and 24% fewer CR-BSIs resulted when switching to PASV</a:t>
            </a:r>
            <a:r>
              <a:rPr lang="en-US" baseline="30000" smtClean="0"/>
              <a:t>® </a:t>
            </a:r>
            <a:r>
              <a:rPr lang="en-US" smtClean="0"/>
              <a:t>technology.</a:t>
            </a:r>
          </a:p>
          <a:p>
            <a:r>
              <a:rPr lang="en-US" smtClean="0"/>
              <a:t>In addition, they documented lower costs on t-PA, infections, nursing time and PICC exchanges when switching to Vaxcel® with PASV® Technology for their patients.</a:t>
            </a:r>
          </a:p>
          <a:p>
            <a:endParaRPr lang="en-US" smtClean="0"/>
          </a:p>
        </p:txBody>
      </p:sp>
      <p:sp>
        <p:nvSpPr>
          <p:cNvPr id="90118" name="Text Box 6"/>
          <p:cNvSpPr txBox="1">
            <a:spLocks noChangeArrowheads="1"/>
          </p:cNvSpPr>
          <p:nvPr/>
        </p:nvSpPr>
        <p:spPr bwMode="auto">
          <a:xfrm>
            <a:off x="3686175" y="3503613"/>
            <a:ext cx="3108325" cy="584200"/>
          </a:xfrm>
          <a:prstGeom prst="rect">
            <a:avLst/>
          </a:prstGeom>
          <a:noFill/>
          <a:ln w="9525">
            <a:noFill/>
            <a:miter lim="800000"/>
            <a:headEnd/>
            <a:tailEnd/>
          </a:ln>
          <a:effectLst>
            <a:prstShdw prst="shdw17" dist="17961" dir="2700000">
              <a:srgbClr val="708688"/>
            </a:prstShdw>
          </a:effectLst>
        </p:spPr>
        <p:txBody>
          <a:bodyPr lIns="89007" tIns="44505" rIns="89007" bIns="44505">
            <a:spAutoFit/>
          </a:bodyPr>
          <a:lstStyle/>
          <a:p>
            <a:pPr marL="166688" indent="-166688" defTabSz="890588"/>
            <a:r>
              <a:rPr lang="en-US" sz="800">
                <a:latin typeface="Trebuchet MS" pitchFamily="34" charset="0"/>
              </a:rPr>
              <a:t>24. Burns D. The Vanderbilt PICC Service: Program, Procedural, and Patient Outcomes Successes. </a:t>
            </a:r>
            <a:r>
              <a:rPr lang="en-US" sz="800" i="1">
                <a:latin typeface="Trebuchet MS" pitchFamily="34" charset="0"/>
              </a:rPr>
              <a:t>Journal of the Association for Vascular Access</a:t>
            </a:r>
            <a:r>
              <a:rPr lang="en-US" sz="800">
                <a:latin typeface="Trebuchet MS" pitchFamily="34" charset="0"/>
              </a:rPr>
              <a:t> 2005; 10(4):1-10.</a:t>
            </a:r>
          </a:p>
          <a:p>
            <a:pPr marL="166688" indent="-166688" defTabSz="890588"/>
            <a:endParaRPr lang="en-US" sz="800">
              <a:latin typeface="Trebuchet MS"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61" tIns="46681" rIns="93361" bIns="46681" anchor="b"/>
          <a:lstStyle/>
          <a:p>
            <a:pPr algn="r" defTabSz="935038"/>
            <a:fld id="{9136183C-60E2-4D70-B936-479E08F4FDDB}" type="slidenum">
              <a:rPr lang="en-US" sz="1200">
                <a:solidFill>
                  <a:schemeClr val="tx1"/>
                </a:solidFill>
                <a:latin typeface="Arial" charset="0"/>
              </a:rPr>
              <a:pPr algn="r" defTabSz="935038"/>
              <a:t>2</a:t>
            </a:fld>
            <a:endParaRPr lang="en-US" sz="1200">
              <a:solidFill>
                <a:schemeClr val="tx1"/>
              </a:solidFill>
              <a:latin typeface="Arial" charset="0"/>
            </a:endParaRPr>
          </a:p>
        </p:txBody>
      </p:sp>
      <p:sp>
        <p:nvSpPr>
          <p:cNvPr id="138243" name="Rectangle 5"/>
          <p:cNvSpPr>
            <a:spLocks noGrp="1" noChangeArrowheads="1"/>
          </p:cNvSpPr>
          <p:nvPr>
            <p:ph type="body" idx="1"/>
          </p:nvPr>
        </p:nvSpPr>
        <p:spPr/>
        <p:txBody>
          <a:bodyPr lIns="93361" tIns="46681" rIns="93361" bIns="46681"/>
          <a:lstStyle/>
          <a:p>
            <a:r>
              <a:rPr lang="en-US" smtClean="0"/>
              <a:t>Let’s start with our well-known valved catheter technology known as Vaxcel with PASV.</a:t>
            </a:r>
          </a:p>
          <a:p>
            <a:r>
              <a:rPr lang="en-US" smtClean="0"/>
              <a:t>Navilyst Medical has both PICCs and ports with PASV technology.</a:t>
            </a:r>
          </a:p>
          <a:p>
            <a:r>
              <a:rPr lang="en-US" smtClean="0"/>
              <a:t>PASV stands for Pressure Activated Safety Valve</a:t>
            </a:r>
          </a:p>
          <a:p>
            <a:r>
              <a:rPr lang="en-US" smtClean="0"/>
              <a:t>This technology, developed a decade ago, was purposely designed to help reduce risk of catheter-related complications, occlusions and infections. </a:t>
            </a:r>
          </a:p>
          <a:p>
            <a:r>
              <a:rPr lang="en-US" smtClean="0"/>
              <a:t>In Vaxcel PICCs with PASV, the PASV valve is located in the luer or proximal end of the PICC catheter, remaining outside of the blood flow or in the port stem.</a:t>
            </a:r>
          </a:p>
          <a:p>
            <a:r>
              <a:rPr lang="en-US" smtClean="0"/>
              <a:t>According to one study (Hoffer et al), catheters with the valve at the distal end of the catheter may be more prone to occlusions.</a:t>
            </a:r>
            <a:r>
              <a:rPr lang="en-US" baseline="30000" smtClean="0"/>
              <a:t>21</a:t>
            </a:r>
            <a:r>
              <a:rPr lang="en-US" smtClean="0"/>
              <a:t> </a:t>
            </a:r>
          </a:p>
          <a:p>
            <a:r>
              <a:rPr lang="en-US" smtClean="0"/>
              <a:t>Also, the location of the valve on the proximal end of the PICC allows for the catheter to be trimmed at the distal end, or tip, to the appropriate length.</a:t>
            </a:r>
          </a:p>
          <a:p>
            <a:r>
              <a:rPr lang="en-US" smtClean="0"/>
              <a:t>Some catheters with a valve at the distal end cannot be trimmed or else risk damaging or cutting off the valve entirely.  </a:t>
            </a:r>
          </a:p>
        </p:txBody>
      </p:sp>
      <p:sp>
        <p:nvSpPr>
          <p:cNvPr id="138244" name="Slide Image Placeholder 9"/>
          <p:cNvSpPr>
            <a:spLocks noGrp="1" noRot="1" noChangeAspect="1" noTextEdit="1"/>
          </p:cNvSpPr>
          <p:nvPr>
            <p:ph type="sldImg"/>
          </p:nvPr>
        </p:nvSpPr>
        <p:spPr>
          <a:xfrm>
            <a:off x="3736975" y="1155700"/>
            <a:ext cx="2960688" cy="2220913"/>
          </a:xfrm>
          <a:ln/>
        </p:spPr>
      </p:sp>
      <p:sp>
        <p:nvSpPr>
          <p:cNvPr id="83974" name="Text Box 6"/>
          <p:cNvSpPr txBox="1">
            <a:spLocks noChangeArrowheads="1"/>
          </p:cNvSpPr>
          <p:nvPr/>
        </p:nvSpPr>
        <p:spPr bwMode="auto">
          <a:xfrm>
            <a:off x="3686175" y="3503613"/>
            <a:ext cx="3201988" cy="460375"/>
          </a:xfrm>
          <a:prstGeom prst="rect">
            <a:avLst/>
          </a:prstGeom>
          <a:noFill/>
          <a:ln w="9525">
            <a:noFill/>
            <a:miter lim="800000"/>
            <a:headEnd/>
            <a:tailEnd/>
          </a:ln>
          <a:effectLst>
            <a:prstShdw prst="shdw17" dist="17961" dir="2700000">
              <a:srgbClr val="708688"/>
            </a:prstShdw>
          </a:effectLst>
        </p:spPr>
        <p:txBody>
          <a:bodyPr lIns="89002" tIns="44503" rIns="89002" bIns="44503">
            <a:spAutoFit/>
          </a:bodyPr>
          <a:lstStyle/>
          <a:p>
            <a:pPr marL="166688" indent="-166688" defTabSz="890588"/>
            <a:r>
              <a:rPr lang="en-US" sz="800">
                <a:latin typeface="Trebuchet MS" pitchFamily="34" charset="0"/>
              </a:rPr>
              <a:t>21. Hoffer, E. et al. Peripherally Inserted Central Catheters with Distal versus Proximal Valves: Prospective Randomized Trial.  </a:t>
            </a:r>
            <a:r>
              <a:rPr lang="en-US" sz="800" i="1">
                <a:latin typeface="Trebuchet MS" pitchFamily="34" charset="0"/>
              </a:rPr>
              <a:t>JVIR</a:t>
            </a:r>
            <a:r>
              <a:rPr lang="en-US" sz="800">
                <a:latin typeface="Trebuchet MS" pitchFamily="34" charset="0"/>
              </a:rPr>
              <a:t> 12(10):1173 – 1177.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66" tIns="46683" rIns="93366" bIns="46683" anchor="b"/>
          <a:lstStyle/>
          <a:p>
            <a:pPr algn="r" defTabSz="935038"/>
            <a:fld id="{6E15FC05-37BB-4538-A298-1050B18E9B28}" type="slidenum">
              <a:rPr lang="en-US" sz="1200">
                <a:solidFill>
                  <a:schemeClr val="tx1"/>
                </a:solidFill>
                <a:latin typeface="Arial" charset="0"/>
              </a:rPr>
              <a:pPr algn="r" defTabSz="935038"/>
              <a:t>4</a:t>
            </a:fld>
            <a:endParaRPr lang="en-US" sz="1200">
              <a:solidFill>
                <a:schemeClr val="tx1"/>
              </a:solidFill>
              <a:latin typeface="Arial" charset="0"/>
            </a:endParaRPr>
          </a:p>
        </p:txBody>
      </p:sp>
      <p:sp>
        <p:nvSpPr>
          <p:cNvPr id="198659" name="Rectangle 6"/>
          <p:cNvSpPr>
            <a:spLocks noGrp="1" noRot="1" noChangeAspect="1" noChangeArrowheads="1" noTextEdit="1"/>
          </p:cNvSpPr>
          <p:nvPr>
            <p:ph type="sldImg"/>
          </p:nvPr>
        </p:nvSpPr>
        <p:spPr>
          <a:ln/>
        </p:spPr>
      </p:sp>
      <p:sp>
        <p:nvSpPr>
          <p:cNvPr id="198660" name="Rectangle 7"/>
          <p:cNvSpPr>
            <a:spLocks noGrp="1" noChangeArrowheads="1"/>
          </p:cNvSpPr>
          <p:nvPr>
            <p:ph type="body" idx="1"/>
          </p:nvPr>
        </p:nvSpPr>
        <p:spPr/>
        <p:txBody>
          <a:bodyPr/>
          <a:lstStyle/>
          <a:p>
            <a:r>
              <a:rPr lang="en-US" smtClean="0"/>
              <a:t>At Vanderbilt University, a 615-Bed Academic Medical Center in Nashville conducted a retrospective analysis of over 12,500 PICC placements. </a:t>
            </a:r>
          </a:p>
          <a:p>
            <a:r>
              <a:rPr lang="en-US" smtClean="0"/>
              <a:t>Specifically, patient outcomes demonstrated statistically significant lower rates of occlusion, infection, or both when the PICCs with PASV® Valve Technology were used. The chance for occlusion was 4.81 times lower, while infection was 1.35 times lower. </a:t>
            </a:r>
          </a:p>
          <a:p>
            <a:r>
              <a:rPr lang="en-US" smtClean="0"/>
              <a:t>As measured in percentile, 78% fewer occlusions and 24% fewer CR-BSIs resulted when switching to PASV</a:t>
            </a:r>
            <a:r>
              <a:rPr lang="en-US" baseline="30000" smtClean="0"/>
              <a:t>® </a:t>
            </a:r>
            <a:r>
              <a:rPr lang="en-US" smtClean="0"/>
              <a:t>technology.</a:t>
            </a:r>
          </a:p>
          <a:p>
            <a:r>
              <a:rPr lang="en-US" smtClean="0"/>
              <a:t>In addition, they documented lower costs on t-PA, infections, nursing time and PICC exchanges when switching to Vaxcel® with PASV® Technology for their patients.</a:t>
            </a:r>
          </a:p>
          <a:p>
            <a:endParaRPr lang="en-US" smtClean="0"/>
          </a:p>
        </p:txBody>
      </p:sp>
      <p:sp>
        <p:nvSpPr>
          <p:cNvPr id="90118" name="Text Box 6"/>
          <p:cNvSpPr txBox="1">
            <a:spLocks noChangeArrowheads="1"/>
          </p:cNvSpPr>
          <p:nvPr/>
        </p:nvSpPr>
        <p:spPr bwMode="auto">
          <a:xfrm>
            <a:off x="3686175" y="3503613"/>
            <a:ext cx="3108325" cy="584200"/>
          </a:xfrm>
          <a:prstGeom prst="rect">
            <a:avLst/>
          </a:prstGeom>
          <a:noFill/>
          <a:ln w="9525">
            <a:noFill/>
            <a:miter lim="800000"/>
            <a:headEnd/>
            <a:tailEnd/>
          </a:ln>
          <a:effectLst>
            <a:prstShdw prst="shdw17" dist="17961" dir="2700000">
              <a:srgbClr val="708688"/>
            </a:prstShdw>
          </a:effectLst>
        </p:spPr>
        <p:txBody>
          <a:bodyPr lIns="89007" tIns="44505" rIns="89007" bIns="44505">
            <a:spAutoFit/>
          </a:bodyPr>
          <a:lstStyle/>
          <a:p>
            <a:pPr marL="166688" indent="-166688" defTabSz="890588"/>
            <a:r>
              <a:rPr lang="en-US" sz="800">
                <a:latin typeface="Trebuchet MS" pitchFamily="34" charset="0"/>
              </a:rPr>
              <a:t>24. Burns D. The Vanderbilt PICC Service: Program, Procedural, and Patient Outcomes Successes. </a:t>
            </a:r>
            <a:r>
              <a:rPr lang="en-US" sz="800" i="1">
                <a:latin typeface="Trebuchet MS" pitchFamily="34" charset="0"/>
              </a:rPr>
              <a:t>Journal of the Association for Vascular Access</a:t>
            </a:r>
            <a:r>
              <a:rPr lang="en-US" sz="800">
                <a:latin typeface="Trebuchet MS" pitchFamily="34" charset="0"/>
              </a:rPr>
              <a:t> 2005; 10(4):1-10.</a:t>
            </a:r>
          </a:p>
          <a:p>
            <a:pPr marL="166688" indent="-166688" defTabSz="890588"/>
            <a:endParaRPr lang="en-US" sz="800">
              <a:latin typeface="Trebuchet MS"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66" tIns="46683" rIns="93366" bIns="46683" anchor="b"/>
          <a:lstStyle/>
          <a:p>
            <a:pPr algn="r" defTabSz="935038"/>
            <a:fld id="{6369E00C-527C-4964-AB78-B4B1023D4518}" type="slidenum">
              <a:rPr lang="en-US" sz="1200">
                <a:solidFill>
                  <a:schemeClr val="tx1"/>
                </a:solidFill>
                <a:latin typeface="Arial" charset="0"/>
              </a:rPr>
              <a:pPr algn="r" defTabSz="935038"/>
              <a:t>5</a:t>
            </a:fld>
            <a:endParaRPr lang="en-US" sz="1200">
              <a:solidFill>
                <a:schemeClr val="tx1"/>
              </a:solidFill>
              <a:latin typeface="Arial" charset="0"/>
            </a:endParaRPr>
          </a:p>
        </p:txBody>
      </p:sp>
      <p:sp>
        <p:nvSpPr>
          <p:cNvPr id="172035" name="Rectangle 3"/>
          <p:cNvSpPr>
            <a:spLocks noGrp="1" noChangeArrowheads="1"/>
          </p:cNvSpPr>
          <p:nvPr>
            <p:ph type="body" idx="1"/>
          </p:nvPr>
        </p:nvSpPr>
        <p:spPr/>
        <p:txBody>
          <a:bodyPr/>
          <a:lstStyle/>
          <a:p>
            <a:pPr eaLnBrk="1" hangingPunct="1"/>
            <a:endParaRPr lang="pt-BR" smtClean="0"/>
          </a:p>
        </p:txBody>
      </p:sp>
      <p:sp>
        <p:nvSpPr>
          <p:cNvPr id="172036" name="Slide Image Placeholder 9"/>
          <p:cNvSpPr>
            <a:spLocks noGrp="1" noRot="1" noChangeAspect="1" noTextEdit="1"/>
          </p:cNvSpPr>
          <p:nvPr>
            <p:ph type="sldImg"/>
          </p:nvPr>
        </p:nvSpPr>
        <p:spPr>
          <a:ln/>
        </p:spPr>
      </p:sp>
      <p:sp>
        <p:nvSpPr>
          <p:cNvPr id="172037" name="Text Box 6"/>
          <p:cNvSpPr txBox="1">
            <a:spLocks noChangeArrowheads="1"/>
          </p:cNvSpPr>
          <p:nvPr/>
        </p:nvSpPr>
        <p:spPr bwMode="auto">
          <a:xfrm>
            <a:off x="3686175" y="3503613"/>
            <a:ext cx="3097213" cy="833437"/>
          </a:xfrm>
          <a:prstGeom prst="rect">
            <a:avLst/>
          </a:prstGeom>
          <a:noFill/>
          <a:ln w="9525">
            <a:noFill/>
            <a:miter lim="800000"/>
            <a:headEnd/>
            <a:tailEnd/>
          </a:ln>
          <a:effectLst>
            <a:prstShdw prst="shdw17" dist="17961" dir="2700000">
              <a:srgbClr val="708688"/>
            </a:prstShdw>
          </a:effectLst>
        </p:spPr>
        <p:txBody>
          <a:bodyPr lIns="92327" tIns="46163" rIns="92327" bIns="46163">
            <a:spAutoFit/>
          </a:bodyPr>
          <a:lstStyle/>
          <a:p>
            <a:pPr marL="173038" indent="-173038" defTabSz="920750"/>
            <a:r>
              <a:rPr lang="en-US" sz="800">
                <a:latin typeface="Trebuchet MS" pitchFamily="34" charset="0"/>
              </a:rPr>
              <a:t>22. Ricchezza C, Hammel K, and Manly, L. A Strategy for reducing catheter occlusions and infections. The experience at St. Joseph’s Hospital. Presented at Florida Professional Infection Control Conference 9/14/06 and INS Annual Conference, June 2007.</a:t>
            </a:r>
          </a:p>
          <a:p>
            <a:pPr marL="173038" indent="-173038" defTabSz="920750"/>
            <a:endParaRPr lang="en-US" sz="800">
              <a:latin typeface="Trebuchet MS"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66" tIns="46683" rIns="93366" bIns="46683" anchor="b"/>
          <a:lstStyle/>
          <a:p>
            <a:pPr algn="r" defTabSz="935038"/>
            <a:fld id="{1A375C37-C6C7-4B69-8761-8A5A258241D3}" type="slidenum">
              <a:rPr lang="en-US" sz="1200">
                <a:solidFill>
                  <a:schemeClr val="tx1"/>
                </a:solidFill>
                <a:latin typeface="Arial" charset="0"/>
              </a:rPr>
              <a:pPr algn="r" defTabSz="935038"/>
              <a:t>6</a:t>
            </a:fld>
            <a:endParaRPr lang="en-US" sz="1200">
              <a:solidFill>
                <a:schemeClr val="tx1"/>
              </a:solidFill>
              <a:latin typeface="Arial" charset="0"/>
            </a:endParaRPr>
          </a:p>
        </p:txBody>
      </p:sp>
      <p:sp>
        <p:nvSpPr>
          <p:cNvPr id="159747" name="Rectangle 6"/>
          <p:cNvSpPr>
            <a:spLocks noGrp="1" noRot="1" noChangeAspect="1" noChangeArrowheads="1" noTextEdit="1"/>
          </p:cNvSpPr>
          <p:nvPr>
            <p:ph type="sldImg"/>
          </p:nvPr>
        </p:nvSpPr>
        <p:spPr>
          <a:ln/>
        </p:spPr>
      </p:sp>
      <p:sp>
        <p:nvSpPr>
          <p:cNvPr id="159748" name="Rectangle 7"/>
          <p:cNvSpPr>
            <a:spLocks noGrp="1" noChangeArrowheads="1"/>
          </p:cNvSpPr>
          <p:nvPr>
            <p:ph type="body" idx="1"/>
          </p:nvPr>
        </p:nvSpPr>
        <p:spPr/>
        <p:txBody>
          <a:bodyPr/>
          <a:lstStyle/>
          <a:p>
            <a:r>
              <a:rPr lang="en-US" smtClean="0"/>
              <a:t>At Vanderbilt University, a 615-Bed Academic Medical Center in Nashville conducted a retrospective analysis of over 12,500 PICC placements. </a:t>
            </a:r>
          </a:p>
          <a:p>
            <a:r>
              <a:rPr lang="en-US" smtClean="0"/>
              <a:t>Specifically, patient outcomes demonstrated statistically significant lower rates of occlusion, infection, or both when the PICCs with PASV® Valve Technology were used. The chance for occlusion was 4.81 times lower, while infection was 1.35 times lower. </a:t>
            </a:r>
          </a:p>
          <a:p>
            <a:r>
              <a:rPr lang="en-US" smtClean="0"/>
              <a:t>As measured in percentile, 78% fewer occlusions and 24% fewer CR-BSIs resulted when switching to PASV</a:t>
            </a:r>
            <a:r>
              <a:rPr lang="en-US" baseline="30000" smtClean="0"/>
              <a:t>® </a:t>
            </a:r>
            <a:r>
              <a:rPr lang="en-US" smtClean="0"/>
              <a:t>technology.</a:t>
            </a:r>
          </a:p>
          <a:p>
            <a:r>
              <a:rPr lang="en-US" smtClean="0"/>
              <a:t>In addition, they documented lower costs on t-PA, infections, nursing time and PICC exchanges when switching to Vaxcel® with PASV® Technology for their patients.</a:t>
            </a:r>
          </a:p>
          <a:p>
            <a:endParaRPr lang="en-US" smtClean="0"/>
          </a:p>
        </p:txBody>
      </p:sp>
      <p:sp>
        <p:nvSpPr>
          <p:cNvPr id="90118" name="Text Box 6"/>
          <p:cNvSpPr txBox="1">
            <a:spLocks noChangeArrowheads="1"/>
          </p:cNvSpPr>
          <p:nvPr/>
        </p:nvSpPr>
        <p:spPr bwMode="auto">
          <a:xfrm>
            <a:off x="3686175" y="3503613"/>
            <a:ext cx="3108325" cy="584200"/>
          </a:xfrm>
          <a:prstGeom prst="rect">
            <a:avLst/>
          </a:prstGeom>
          <a:noFill/>
          <a:ln w="9525">
            <a:noFill/>
            <a:miter lim="800000"/>
            <a:headEnd/>
            <a:tailEnd/>
          </a:ln>
          <a:effectLst>
            <a:prstShdw prst="shdw17" dist="17961" dir="2700000">
              <a:srgbClr val="708688"/>
            </a:prstShdw>
          </a:effectLst>
        </p:spPr>
        <p:txBody>
          <a:bodyPr lIns="89007" tIns="44505" rIns="89007" bIns="44505">
            <a:spAutoFit/>
          </a:bodyPr>
          <a:lstStyle/>
          <a:p>
            <a:pPr marL="166688" indent="-166688" defTabSz="890588"/>
            <a:r>
              <a:rPr lang="en-US" sz="800">
                <a:latin typeface="Trebuchet MS" pitchFamily="34" charset="0"/>
              </a:rPr>
              <a:t>24. Burns D. The Vanderbilt PICC Service: Program, Procedural, and Patient Outcomes Successes. </a:t>
            </a:r>
            <a:r>
              <a:rPr lang="en-US" sz="800" i="1">
                <a:latin typeface="Trebuchet MS" pitchFamily="34" charset="0"/>
              </a:rPr>
              <a:t>Journal of the Association for Vascular Access</a:t>
            </a:r>
            <a:r>
              <a:rPr lang="en-US" sz="800">
                <a:latin typeface="Trebuchet MS" pitchFamily="34" charset="0"/>
              </a:rPr>
              <a:t> 2005; 10(4):1-10.</a:t>
            </a:r>
          </a:p>
          <a:p>
            <a:pPr marL="166688" indent="-166688" defTabSz="890588"/>
            <a:endParaRPr lang="en-US" sz="800">
              <a:latin typeface="Trebuchet MS"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66" tIns="46683" rIns="93366" bIns="46683" anchor="b"/>
          <a:lstStyle/>
          <a:p>
            <a:pPr algn="r" defTabSz="935038"/>
            <a:fld id="{50B353C0-B653-46B8-8641-B1CE8500F5B3}" type="slidenum">
              <a:rPr lang="en-US" sz="1200">
                <a:solidFill>
                  <a:schemeClr val="tx1"/>
                </a:solidFill>
                <a:latin typeface="Arial" charset="0"/>
              </a:rPr>
              <a:pPr algn="r" defTabSz="935038"/>
              <a:t>7</a:t>
            </a:fld>
            <a:endParaRPr lang="en-US" sz="1200">
              <a:solidFill>
                <a:schemeClr val="tx1"/>
              </a:solidFill>
              <a:latin typeface="Arial" charset="0"/>
            </a:endParaRPr>
          </a:p>
        </p:txBody>
      </p:sp>
      <p:sp>
        <p:nvSpPr>
          <p:cNvPr id="220163" name="Rectangle 6"/>
          <p:cNvSpPr>
            <a:spLocks noGrp="1" noRot="1" noChangeAspect="1" noChangeArrowheads="1" noTextEdit="1"/>
          </p:cNvSpPr>
          <p:nvPr>
            <p:ph type="sldImg"/>
          </p:nvPr>
        </p:nvSpPr>
        <p:spPr>
          <a:ln/>
        </p:spPr>
      </p:sp>
      <p:sp>
        <p:nvSpPr>
          <p:cNvPr id="220164" name="Rectangle 7"/>
          <p:cNvSpPr>
            <a:spLocks noGrp="1" noChangeArrowheads="1"/>
          </p:cNvSpPr>
          <p:nvPr>
            <p:ph type="body" idx="1"/>
          </p:nvPr>
        </p:nvSpPr>
        <p:spPr/>
        <p:txBody>
          <a:bodyPr/>
          <a:lstStyle/>
          <a:p>
            <a:r>
              <a:rPr lang="en-US" smtClean="0"/>
              <a:t>At Vanderbilt University, a 615-Bed Academic Medical Center in Nashville conducted a retrospective analysis of over 12,500 PICC placements. </a:t>
            </a:r>
          </a:p>
          <a:p>
            <a:r>
              <a:rPr lang="en-US" smtClean="0"/>
              <a:t>Specifically, patient outcomes demonstrated statistically significant lower rates of occlusion, infection, or both when the PICCs with PASV® Valve Technology were used. The chance for occlusion was 4.81 times lower, while infection was 1.35 times lower. </a:t>
            </a:r>
          </a:p>
          <a:p>
            <a:r>
              <a:rPr lang="en-US" smtClean="0"/>
              <a:t>As measured in percentile, 78% fewer occlusions and 24% fewer CR-BSIs resulted when switching to PASV</a:t>
            </a:r>
            <a:r>
              <a:rPr lang="en-US" baseline="30000" smtClean="0"/>
              <a:t>® </a:t>
            </a:r>
            <a:r>
              <a:rPr lang="en-US" smtClean="0"/>
              <a:t>technology.</a:t>
            </a:r>
          </a:p>
          <a:p>
            <a:r>
              <a:rPr lang="en-US" smtClean="0"/>
              <a:t>In addition, they documented lower costs on t-PA, infections, nursing time and PICC exchanges when switching to Vaxcel® with PASV® Technology for their patients.</a:t>
            </a:r>
          </a:p>
          <a:p>
            <a:endParaRPr lang="en-US" smtClean="0"/>
          </a:p>
        </p:txBody>
      </p:sp>
      <p:sp>
        <p:nvSpPr>
          <p:cNvPr id="90118" name="Text Box 6"/>
          <p:cNvSpPr txBox="1">
            <a:spLocks noChangeArrowheads="1"/>
          </p:cNvSpPr>
          <p:nvPr/>
        </p:nvSpPr>
        <p:spPr bwMode="auto">
          <a:xfrm>
            <a:off x="3686175" y="3503613"/>
            <a:ext cx="3108325" cy="584200"/>
          </a:xfrm>
          <a:prstGeom prst="rect">
            <a:avLst/>
          </a:prstGeom>
          <a:noFill/>
          <a:ln w="9525">
            <a:noFill/>
            <a:miter lim="800000"/>
            <a:headEnd/>
            <a:tailEnd/>
          </a:ln>
          <a:effectLst>
            <a:prstShdw prst="shdw17" dist="17961" dir="2700000">
              <a:srgbClr val="708688"/>
            </a:prstShdw>
          </a:effectLst>
        </p:spPr>
        <p:txBody>
          <a:bodyPr lIns="89007" tIns="44505" rIns="89007" bIns="44505">
            <a:spAutoFit/>
          </a:bodyPr>
          <a:lstStyle/>
          <a:p>
            <a:pPr marL="166688" indent="-166688" defTabSz="890588"/>
            <a:r>
              <a:rPr lang="en-US" sz="800">
                <a:latin typeface="Trebuchet MS" pitchFamily="34" charset="0"/>
              </a:rPr>
              <a:t>24. Burns D. The Vanderbilt PICC Service: Program, Procedural, and Patient Outcomes Successes. </a:t>
            </a:r>
            <a:r>
              <a:rPr lang="en-US" sz="800" i="1">
                <a:latin typeface="Trebuchet MS" pitchFamily="34" charset="0"/>
              </a:rPr>
              <a:t>Journal of the Association for Vascular Access</a:t>
            </a:r>
            <a:r>
              <a:rPr lang="en-US" sz="800">
                <a:latin typeface="Trebuchet MS" pitchFamily="34" charset="0"/>
              </a:rPr>
              <a:t> 2005; 10(4):1-10.</a:t>
            </a:r>
          </a:p>
          <a:p>
            <a:pPr marL="166688" indent="-166688" defTabSz="890588"/>
            <a:endParaRPr lang="en-US" sz="800">
              <a:latin typeface="Trebuchet MS"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66" tIns="46683" rIns="93366" bIns="46683" anchor="b"/>
          <a:lstStyle/>
          <a:p>
            <a:pPr algn="r" defTabSz="935038"/>
            <a:fld id="{99F55EA7-A726-4798-A1B8-20B3DB0AE9E4}" type="slidenum">
              <a:rPr lang="en-US" sz="1200">
                <a:solidFill>
                  <a:schemeClr val="tx1"/>
                </a:solidFill>
                <a:latin typeface="Arial" charset="0"/>
              </a:rPr>
              <a:pPr algn="r" defTabSz="935038"/>
              <a:t>8</a:t>
            </a:fld>
            <a:endParaRPr lang="en-US" sz="1200">
              <a:solidFill>
                <a:schemeClr val="tx1"/>
              </a:solidFill>
              <a:latin typeface="Arial" charset="0"/>
            </a:endParaRPr>
          </a:p>
        </p:txBody>
      </p:sp>
      <p:sp>
        <p:nvSpPr>
          <p:cNvPr id="215043" name="Rectangle 6"/>
          <p:cNvSpPr>
            <a:spLocks noGrp="1" noRot="1" noChangeAspect="1" noChangeArrowheads="1" noTextEdit="1"/>
          </p:cNvSpPr>
          <p:nvPr>
            <p:ph type="sldImg"/>
          </p:nvPr>
        </p:nvSpPr>
        <p:spPr>
          <a:ln/>
        </p:spPr>
      </p:sp>
      <p:sp>
        <p:nvSpPr>
          <p:cNvPr id="215044" name="Rectangle 7"/>
          <p:cNvSpPr>
            <a:spLocks noGrp="1" noChangeArrowheads="1"/>
          </p:cNvSpPr>
          <p:nvPr>
            <p:ph type="body" idx="1"/>
          </p:nvPr>
        </p:nvSpPr>
        <p:spPr/>
        <p:txBody>
          <a:bodyPr/>
          <a:lstStyle/>
          <a:p>
            <a:r>
              <a:rPr lang="en-US" smtClean="0"/>
              <a:t>At Vanderbilt University, a 615-Bed Academic Medical Center in Nashville conducted a retrospective analysis of over 12,500 PICC placements. </a:t>
            </a:r>
          </a:p>
          <a:p>
            <a:r>
              <a:rPr lang="en-US" smtClean="0"/>
              <a:t>Specifically, patient outcomes demonstrated statistically significant lower rates of occlusion, infection, or both when the PICCs with PASV® Valve Technology were used. The chance for occlusion was 4.81 times lower, while infection was 1.35 times lower. </a:t>
            </a:r>
          </a:p>
          <a:p>
            <a:r>
              <a:rPr lang="en-US" smtClean="0"/>
              <a:t>As measured in percentile, 78% fewer occlusions and 24% fewer CR-BSIs resulted when switching to PASV</a:t>
            </a:r>
            <a:r>
              <a:rPr lang="en-US" baseline="30000" smtClean="0"/>
              <a:t>® </a:t>
            </a:r>
            <a:r>
              <a:rPr lang="en-US" smtClean="0"/>
              <a:t>technology.</a:t>
            </a:r>
          </a:p>
          <a:p>
            <a:r>
              <a:rPr lang="en-US" smtClean="0"/>
              <a:t>In addition, they documented lower costs on t-PA, infections, nursing time and PICC exchanges when switching to Vaxcel® with PASV® Technology for their patients.</a:t>
            </a:r>
          </a:p>
          <a:p>
            <a:endParaRPr lang="en-US" smtClean="0"/>
          </a:p>
        </p:txBody>
      </p:sp>
      <p:sp>
        <p:nvSpPr>
          <p:cNvPr id="90118" name="Text Box 6"/>
          <p:cNvSpPr txBox="1">
            <a:spLocks noChangeArrowheads="1"/>
          </p:cNvSpPr>
          <p:nvPr/>
        </p:nvSpPr>
        <p:spPr bwMode="auto">
          <a:xfrm>
            <a:off x="3686175" y="3503613"/>
            <a:ext cx="3108325" cy="584200"/>
          </a:xfrm>
          <a:prstGeom prst="rect">
            <a:avLst/>
          </a:prstGeom>
          <a:noFill/>
          <a:ln w="9525">
            <a:noFill/>
            <a:miter lim="800000"/>
            <a:headEnd/>
            <a:tailEnd/>
          </a:ln>
          <a:effectLst>
            <a:prstShdw prst="shdw17" dist="17961" dir="2700000">
              <a:srgbClr val="708688"/>
            </a:prstShdw>
          </a:effectLst>
        </p:spPr>
        <p:txBody>
          <a:bodyPr lIns="89007" tIns="44505" rIns="89007" bIns="44505">
            <a:spAutoFit/>
          </a:bodyPr>
          <a:lstStyle/>
          <a:p>
            <a:pPr marL="166688" indent="-166688" defTabSz="890588"/>
            <a:r>
              <a:rPr lang="en-US" sz="800">
                <a:latin typeface="Trebuchet MS" pitchFamily="34" charset="0"/>
              </a:rPr>
              <a:t>24. Burns D. The Vanderbilt PICC Service: Program, Procedural, and Patient Outcomes Successes. </a:t>
            </a:r>
            <a:r>
              <a:rPr lang="en-US" sz="800" i="1">
                <a:latin typeface="Trebuchet MS" pitchFamily="34" charset="0"/>
              </a:rPr>
              <a:t>Journal of the Association for Vascular Access</a:t>
            </a:r>
            <a:r>
              <a:rPr lang="en-US" sz="800">
                <a:latin typeface="Trebuchet MS" pitchFamily="34" charset="0"/>
              </a:rPr>
              <a:t> 2005; 10(4):1-10.</a:t>
            </a:r>
          </a:p>
          <a:p>
            <a:pPr marL="166688" indent="-166688" defTabSz="890588"/>
            <a:endParaRPr lang="en-US" sz="800">
              <a:latin typeface="Trebuchet MS"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56" tIns="46678" rIns="93356" bIns="46678" anchor="b"/>
          <a:lstStyle/>
          <a:p>
            <a:pPr algn="r" defTabSz="935038"/>
            <a:fld id="{286BCD40-901E-4000-B58A-3F5CAC6CC0F7}" type="slidenum">
              <a:rPr lang="en-US" sz="1200">
                <a:solidFill>
                  <a:schemeClr val="tx1"/>
                </a:solidFill>
                <a:latin typeface="Arial" charset="0"/>
              </a:rPr>
              <a:pPr algn="r" defTabSz="935038"/>
              <a:t>9</a:t>
            </a:fld>
            <a:endParaRPr lang="en-US" sz="1200">
              <a:solidFill>
                <a:schemeClr val="tx1"/>
              </a:solidFill>
              <a:latin typeface="Arial" charset="0"/>
            </a:endParaRPr>
          </a:p>
        </p:txBody>
      </p:sp>
      <p:sp>
        <p:nvSpPr>
          <p:cNvPr id="218115" name="Rectangle 6"/>
          <p:cNvSpPr>
            <a:spLocks noGrp="1" noRot="1" noChangeAspect="1" noChangeArrowheads="1" noTextEdit="1"/>
          </p:cNvSpPr>
          <p:nvPr>
            <p:ph type="sldImg"/>
          </p:nvPr>
        </p:nvSpPr>
        <p:spPr>
          <a:ln/>
        </p:spPr>
      </p:sp>
      <p:sp>
        <p:nvSpPr>
          <p:cNvPr id="218116" name="Rectangle 7"/>
          <p:cNvSpPr>
            <a:spLocks noGrp="1" noChangeArrowheads="1"/>
          </p:cNvSpPr>
          <p:nvPr>
            <p:ph type="body" idx="1"/>
          </p:nvPr>
        </p:nvSpPr>
        <p:spPr/>
        <p:txBody>
          <a:bodyPr lIns="93356" tIns="46678" rIns="93356" bIns="46678"/>
          <a:lstStyle/>
          <a:p>
            <a:r>
              <a:rPr lang="en-US" smtClean="0"/>
              <a:t>At Vanderbilt University, a 615-Bed Academic Medical Center in Nashville conducted a retrospective analysis of over 12,500 PICC placements. </a:t>
            </a:r>
          </a:p>
          <a:p>
            <a:r>
              <a:rPr lang="en-US" smtClean="0"/>
              <a:t>Specifically, patient outcomes demonstrated statistically significant lower rates of occlusion, infection, or both when the PICCs with PASV® Valve Technology were used. The chance for occlusion was 4.81 times lower, while infection was 1.35 times lower. </a:t>
            </a:r>
          </a:p>
          <a:p>
            <a:r>
              <a:rPr lang="en-US" smtClean="0"/>
              <a:t>As measured in percentile, 78% fewer occlusions and 24% fewer CR-BSIs resulted when switching to PASV</a:t>
            </a:r>
            <a:r>
              <a:rPr lang="en-US" baseline="30000" smtClean="0"/>
              <a:t>® </a:t>
            </a:r>
            <a:r>
              <a:rPr lang="en-US" smtClean="0"/>
              <a:t>technology.</a:t>
            </a:r>
          </a:p>
          <a:p>
            <a:r>
              <a:rPr lang="en-US" smtClean="0"/>
              <a:t>In addition, they documented lower costs on t-PA, infections, nursing time and PICC exchanges when switching to Vaxcel® with PASV® Technology for their patients.</a:t>
            </a:r>
          </a:p>
          <a:p>
            <a:endParaRPr lang="en-US" smtClean="0"/>
          </a:p>
        </p:txBody>
      </p:sp>
      <p:sp>
        <p:nvSpPr>
          <p:cNvPr id="90118" name="Text Box 6"/>
          <p:cNvSpPr txBox="1">
            <a:spLocks noChangeArrowheads="1"/>
          </p:cNvSpPr>
          <p:nvPr/>
        </p:nvSpPr>
        <p:spPr bwMode="auto">
          <a:xfrm>
            <a:off x="3686175" y="3503613"/>
            <a:ext cx="3108325" cy="584200"/>
          </a:xfrm>
          <a:prstGeom prst="rect">
            <a:avLst/>
          </a:prstGeom>
          <a:noFill/>
          <a:ln w="9525">
            <a:noFill/>
            <a:miter lim="800000"/>
            <a:headEnd/>
            <a:tailEnd/>
          </a:ln>
          <a:effectLst>
            <a:prstShdw prst="shdw17" dist="17961" dir="2700000">
              <a:srgbClr val="708688"/>
            </a:prstShdw>
          </a:effectLst>
        </p:spPr>
        <p:txBody>
          <a:bodyPr lIns="88998" tIns="44501" rIns="88998" bIns="44501">
            <a:spAutoFit/>
          </a:bodyPr>
          <a:lstStyle/>
          <a:p>
            <a:pPr marL="166688" indent="-166688" defTabSz="890588"/>
            <a:r>
              <a:rPr lang="en-US" sz="800">
                <a:latin typeface="Trebuchet MS" pitchFamily="34" charset="0"/>
              </a:rPr>
              <a:t>24. Burns D. The Vanderbilt PICC Service: Program, Procedural, and Patient Outcomes Successes. </a:t>
            </a:r>
            <a:r>
              <a:rPr lang="en-US" sz="800" i="1">
                <a:latin typeface="Trebuchet MS" pitchFamily="34" charset="0"/>
              </a:rPr>
              <a:t>Journal of the Association for Vascular Access</a:t>
            </a:r>
            <a:r>
              <a:rPr lang="en-US" sz="800">
                <a:latin typeface="Trebuchet MS" pitchFamily="34" charset="0"/>
              </a:rPr>
              <a:t> 2005; 10(4):1-10.</a:t>
            </a:r>
          </a:p>
          <a:p>
            <a:pPr marL="166688" indent="-166688" defTabSz="890588"/>
            <a:endParaRPr lang="en-US" sz="800">
              <a:latin typeface="Trebuchet MS"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txBox="1">
            <a:spLocks noGrp="1" noChangeArrowheads="1"/>
          </p:cNvSpPr>
          <p:nvPr/>
        </p:nvSpPr>
        <p:spPr bwMode="auto">
          <a:xfrm>
            <a:off x="4010025" y="8921750"/>
            <a:ext cx="3065463" cy="469900"/>
          </a:xfrm>
          <a:prstGeom prst="rect">
            <a:avLst/>
          </a:prstGeom>
          <a:noFill/>
          <a:ln w="9525">
            <a:noFill/>
            <a:miter lim="800000"/>
            <a:headEnd/>
            <a:tailEnd/>
          </a:ln>
        </p:spPr>
        <p:txBody>
          <a:bodyPr lIns="93366" tIns="46683" rIns="93366" bIns="46683" anchor="b"/>
          <a:lstStyle/>
          <a:p>
            <a:pPr algn="r" defTabSz="935038"/>
            <a:fld id="{C94DD27F-1438-4B04-83BE-056D93833C19}" type="slidenum">
              <a:rPr lang="en-US" sz="1200">
                <a:solidFill>
                  <a:schemeClr val="tx1"/>
                </a:solidFill>
                <a:latin typeface="Arial" charset="0"/>
              </a:rPr>
              <a:pPr algn="r" defTabSz="935038"/>
              <a:t>10</a:t>
            </a:fld>
            <a:endParaRPr lang="en-US" sz="1200">
              <a:solidFill>
                <a:schemeClr val="tx1"/>
              </a:solidFill>
              <a:latin typeface="Arial" charset="0"/>
            </a:endParaRPr>
          </a:p>
        </p:txBody>
      </p:sp>
      <p:sp>
        <p:nvSpPr>
          <p:cNvPr id="178179" name="Rectangle 6"/>
          <p:cNvSpPr>
            <a:spLocks noGrp="1" noRot="1" noChangeAspect="1" noChangeArrowheads="1" noTextEdit="1"/>
          </p:cNvSpPr>
          <p:nvPr>
            <p:ph type="sldImg"/>
          </p:nvPr>
        </p:nvSpPr>
        <p:spPr>
          <a:ln/>
        </p:spPr>
      </p:sp>
      <p:sp>
        <p:nvSpPr>
          <p:cNvPr id="178180" name="Rectangle 7"/>
          <p:cNvSpPr>
            <a:spLocks noGrp="1" noChangeArrowheads="1"/>
          </p:cNvSpPr>
          <p:nvPr>
            <p:ph type="body" idx="1"/>
          </p:nvPr>
        </p:nvSpPr>
        <p:spPr/>
        <p:txBody>
          <a:bodyPr/>
          <a:lstStyle/>
          <a:p>
            <a:r>
              <a:rPr lang="en-US" smtClean="0"/>
              <a:t>At Vanderbilt University, a 615-Bed Academic Medical Center in Nashville conducted a retrospective analysis of over 12,500 PICC placements. </a:t>
            </a:r>
          </a:p>
          <a:p>
            <a:r>
              <a:rPr lang="en-US" smtClean="0"/>
              <a:t>Specifically, patient outcomes demonstrated statistically significant lower rates of occlusion, infection, or both when the PICCs with PASV® Valve Technology were used. The chance for occlusion was 4.81 times lower, while infection was 1.35 times lower. </a:t>
            </a:r>
          </a:p>
          <a:p>
            <a:r>
              <a:rPr lang="en-US" smtClean="0"/>
              <a:t>As measured in percentile, 78% fewer occlusions and 24% fewer CR-BSIs resulted when switching to PASV</a:t>
            </a:r>
            <a:r>
              <a:rPr lang="en-US" baseline="30000" smtClean="0"/>
              <a:t>® </a:t>
            </a:r>
            <a:r>
              <a:rPr lang="en-US" smtClean="0"/>
              <a:t>technology.</a:t>
            </a:r>
          </a:p>
          <a:p>
            <a:r>
              <a:rPr lang="en-US" smtClean="0"/>
              <a:t>In addition, they documented lower costs on t-PA, infections, nursing time and PICC exchanges when switching to Vaxcel® with PASV® Technology for their patients.</a:t>
            </a:r>
          </a:p>
          <a:p>
            <a:endParaRPr lang="en-US" smtClean="0"/>
          </a:p>
        </p:txBody>
      </p:sp>
      <p:sp>
        <p:nvSpPr>
          <p:cNvPr id="90118" name="Text Box 6"/>
          <p:cNvSpPr txBox="1">
            <a:spLocks noChangeArrowheads="1"/>
          </p:cNvSpPr>
          <p:nvPr/>
        </p:nvSpPr>
        <p:spPr bwMode="auto">
          <a:xfrm>
            <a:off x="3686175" y="3503613"/>
            <a:ext cx="3108325" cy="584200"/>
          </a:xfrm>
          <a:prstGeom prst="rect">
            <a:avLst/>
          </a:prstGeom>
          <a:noFill/>
          <a:ln w="9525">
            <a:noFill/>
            <a:miter lim="800000"/>
            <a:headEnd/>
            <a:tailEnd/>
          </a:ln>
          <a:effectLst>
            <a:prstShdw prst="shdw17" dist="17961" dir="2700000">
              <a:srgbClr val="708688"/>
            </a:prstShdw>
          </a:effectLst>
        </p:spPr>
        <p:txBody>
          <a:bodyPr lIns="89007" tIns="44505" rIns="89007" bIns="44505">
            <a:spAutoFit/>
          </a:bodyPr>
          <a:lstStyle/>
          <a:p>
            <a:pPr marL="166688" indent="-166688" defTabSz="890588"/>
            <a:r>
              <a:rPr lang="en-US" sz="800">
                <a:latin typeface="Trebuchet MS" pitchFamily="34" charset="0"/>
              </a:rPr>
              <a:t>24. Burns D. The Vanderbilt PICC Service: Program, Procedural, and Patient Outcomes Successes. </a:t>
            </a:r>
            <a:r>
              <a:rPr lang="en-US" sz="800" i="1">
                <a:latin typeface="Trebuchet MS" pitchFamily="34" charset="0"/>
              </a:rPr>
              <a:t>Journal of the Association for Vascular Access</a:t>
            </a:r>
            <a:r>
              <a:rPr lang="en-US" sz="800">
                <a:latin typeface="Trebuchet MS" pitchFamily="34" charset="0"/>
              </a:rPr>
              <a:t> 2005; 10(4):1-10.</a:t>
            </a:r>
          </a:p>
          <a:p>
            <a:pPr marL="166688" indent="-166688" defTabSz="890588"/>
            <a:endParaRPr lang="en-US" sz="800">
              <a:latin typeface="Trebuchet MS"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advClick="0">
    <p:wheel spokes="3"/>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914400"/>
          </a:xfrm>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advClick="0">
    <p:wheel spokes="3"/>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478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advClick="0">
    <p:wheel spokes="3"/>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914400"/>
          </a:xfrm>
        </p:spPr>
        <p:txBody>
          <a:bodyPr/>
          <a:lstStyle/>
          <a:p>
            <a:r>
              <a:rPr lang="en-US" smtClean="0"/>
              <a:t>Click to edit Master title style</a:t>
            </a:r>
            <a:endParaRPr lang="en-US"/>
          </a:p>
        </p:txBody>
      </p:sp>
      <p:sp>
        <p:nvSpPr>
          <p:cNvPr id="3" name="Content Placeholder 2"/>
          <p:cNvSpPr>
            <a:spLocks noGrp="1"/>
          </p:cNvSpPr>
          <p:nvPr>
            <p:ph idx="1"/>
          </p:nvPr>
        </p:nvSpPr>
        <p:spPr>
          <a:xfrm>
            <a:off x="381000" y="1447800"/>
            <a:ext cx="83820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advClick="0">
    <p:wheel spokes="3"/>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478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447800"/>
            <a:ext cx="411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786188"/>
            <a:ext cx="411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p>
        </p:txBody>
      </p:sp>
      <p:sp>
        <p:nvSpPr>
          <p:cNvPr id="7" name="Rectangle 7"/>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advClick="0">
    <p:wheel spokes="3"/>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advClick="0">
    <p:wheel spokes="3"/>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bl" preserve="1">
  <p:cSld name="Título e tabela">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143000"/>
          </a:xfrm>
        </p:spPr>
        <p:txBody>
          <a:bodyPr/>
          <a:lstStyle/>
          <a:p>
            <a:r>
              <a:rPr lang="pt-BR" smtClean="0"/>
              <a:t>Clique para editar o estilo do título mestre</a:t>
            </a:r>
            <a:endParaRPr lang="pt-BR"/>
          </a:p>
        </p:txBody>
      </p:sp>
      <p:sp>
        <p:nvSpPr>
          <p:cNvPr id="3" name="Espaço Reservado para Tabela 2"/>
          <p:cNvSpPr>
            <a:spLocks noGrp="1"/>
          </p:cNvSpPr>
          <p:nvPr>
            <p:ph type="tbl" idx="1"/>
          </p:nvPr>
        </p:nvSpPr>
        <p:spPr>
          <a:xfrm>
            <a:off x="381000" y="1447800"/>
            <a:ext cx="8382000" cy="4525963"/>
          </a:xfrm>
        </p:spPr>
        <p:txBody>
          <a:bodyPr/>
          <a:lstStyle/>
          <a:p>
            <a:endParaRPr lang="pt-BR"/>
          </a:p>
        </p:txBody>
      </p:sp>
      <p:sp>
        <p:nvSpPr>
          <p:cNvPr id="4" name="Espaço Reservado para Data 3"/>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5" name="Espaço Reservado para Rodapé 4"/>
          <p:cNvSpPr>
            <a:spLocks noGrp="1"/>
          </p:cNvSpPr>
          <p:nvPr>
            <p:ph type="ftr" sz="quarter" idx="11"/>
          </p:nvPr>
        </p:nvSpPr>
        <p:spPr>
          <a:xfrm>
            <a:off x="3124200" y="6245225"/>
            <a:ext cx="2895600" cy="476250"/>
          </a:xfrm>
        </p:spPr>
        <p:txBody>
          <a:bodyPr/>
          <a:lstStyle>
            <a:lvl1pPr>
              <a:defRPr/>
            </a:lvl1pPr>
          </a:lstStyle>
          <a:p>
            <a:pPr>
              <a:defRPr/>
            </a:pPr>
            <a:endParaRPr lang="en-US"/>
          </a:p>
        </p:txBody>
      </p:sp>
    </p:spTree>
  </p:cSld>
  <p:clrMapOvr>
    <a:masterClrMapping/>
  </p:clrMapOvr>
  <p:transition spd="med" advClick="0">
    <p:wheel spokes="3"/>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5"/>
          <p:cNvSpPr>
            <a:spLocks noGrp="1" noChangeArrowheads="1"/>
          </p:cNvSpPr>
          <p:nvPr>
            <p:ph type="body" idx="1"/>
          </p:nvPr>
        </p:nvSpPr>
        <p:spPr bwMode="auto">
          <a:xfrm>
            <a:off x="381000" y="14478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7286" name="Rectangle 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US"/>
          </a:p>
        </p:txBody>
      </p:sp>
      <p:sp>
        <p:nvSpPr>
          <p:cNvPr id="97287"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US"/>
          </a:p>
        </p:txBody>
      </p:sp>
      <p:sp>
        <p:nvSpPr>
          <p:cNvPr id="3077" name="Rectangle 4"/>
          <p:cNvSpPr>
            <a:spLocks noGrp="1" noChangeArrowheads="1"/>
          </p:cNvSpPr>
          <p:nvPr>
            <p:ph type="title"/>
          </p:nvPr>
        </p:nvSpPr>
        <p:spPr bwMode="auto">
          <a:xfrm>
            <a:off x="0" y="0"/>
            <a:ext cx="9144000" cy="1143000"/>
          </a:xfrm>
          <a:prstGeom prst="rect">
            <a:avLst/>
          </a:prstGeom>
          <a:gradFill rotWithShape="1">
            <a:gsLst>
              <a:gs pos="0">
                <a:srgbClr val="99FF33">
                  <a:gamma/>
                  <a:shade val="76078"/>
                  <a:invGamma/>
                </a:srgbClr>
              </a:gs>
              <a:gs pos="50000">
                <a:srgbClr val="99FF33"/>
              </a:gs>
              <a:gs pos="100000">
                <a:srgbClr val="99FF33">
                  <a:gamma/>
                  <a:shade val="76078"/>
                  <a:invGamma/>
                </a:srgbClr>
              </a:gs>
            </a:gsLst>
            <a:lin ang="0" scaled="1"/>
          </a:grad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pt-BR" smtClean="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Lst>
  <p:transition spd="med" advClick="0">
    <p:wheel spokes="3"/>
  </p:transition>
  <p:timing>
    <p:tnLst>
      <p:par>
        <p:cTn id="1" dur="indefinite" restart="never" nodeType="tmRoot"/>
      </p:par>
    </p:tnLst>
  </p:timing>
  <p:txStyles>
    <p:titleStyle>
      <a:lvl1pPr algn="l" rtl="0" eaLnBrk="0" fontAlgn="base" hangingPunct="0">
        <a:spcBef>
          <a:spcPct val="0"/>
        </a:spcBef>
        <a:spcAft>
          <a:spcPct val="0"/>
        </a:spcAft>
        <a:defRPr sz="3800">
          <a:solidFill>
            <a:srgbClr val="009999"/>
          </a:solidFill>
          <a:latin typeface="+mj-lt"/>
          <a:ea typeface="+mj-ea"/>
          <a:cs typeface="+mj-cs"/>
        </a:defRPr>
      </a:lvl1pPr>
      <a:lvl2pPr algn="l" rtl="0" eaLnBrk="0" fontAlgn="base" hangingPunct="0">
        <a:spcBef>
          <a:spcPct val="0"/>
        </a:spcBef>
        <a:spcAft>
          <a:spcPct val="0"/>
        </a:spcAft>
        <a:defRPr sz="3800">
          <a:solidFill>
            <a:srgbClr val="009999"/>
          </a:solidFill>
          <a:latin typeface="Trebuchet MS" pitchFamily="34" charset="0"/>
        </a:defRPr>
      </a:lvl2pPr>
      <a:lvl3pPr algn="l" rtl="0" eaLnBrk="0" fontAlgn="base" hangingPunct="0">
        <a:spcBef>
          <a:spcPct val="0"/>
        </a:spcBef>
        <a:spcAft>
          <a:spcPct val="0"/>
        </a:spcAft>
        <a:defRPr sz="3800">
          <a:solidFill>
            <a:srgbClr val="009999"/>
          </a:solidFill>
          <a:latin typeface="Trebuchet MS" pitchFamily="34" charset="0"/>
        </a:defRPr>
      </a:lvl3pPr>
      <a:lvl4pPr algn="l" rtl="0" eaLnBrk="0" fontAlgn="base" hangingPunct="0">
        <a:spcBef>
          <a:spcPct val="0"/>
        </a:spcBef>
        <a:spcAft>
          <a:spcPct val="0"/>
        </a:spcAft>
        <a:defRPr sz="3800">
          <a:solidFill>
            <a:srgbClr val="009999"/>
          </a:solidFill>
          <a:latin typeface="Trebuchet MS" pitchFamily="34" charset="0"/>
        </a:defRPr>
      </a:lvl4pPr>
      <a:lvl5pPr algn="l" rtl="0" eaLnBrk="0" fontAlgn="base" hangingPunct="0">
        <a:spcBef>
          <a:spcPct val="0"/>
        </a:spcBef>
        <a:spcAft>
          <a:spcPct val="0"/>
        </a:spcAft>
        <a:defRPr sz="3800">
          <a:solidFill>
            <a:srgbClr val="009999"/>
          </a:solidFill>
          <a:latin typeface="Trebuchet MS" pitchFamily="34" charset="0"/>
        </a:defRPr>
      </a:lvl5pPr>
      <a:lvl6pPr marL="457200" algn="l" rtl="0" fontAlgn="base">
        <a:spcBef>
          <a:spcPct val="0"/>
        </a:spcBef>
        <a:spcAft>
          <a:spcPct val="0"/>
        </a:spcAft>
        <a:defRPr sz="3800">
          <a:solidFill>
            <a:srgbClr val="009999"/>
          </a:solidFill>
          <a:latin typeface="Trebuchet MS" pitchFamily="34" charset="0"/>
        </a:defRPr>
      </a:lvl6pPr>
      <a:lvl7pPr marL="914400" algn="l" rtl="0" fontAlgn="base">
        <a:spcBef>
          <a:spcPct val="0"/>
        </a:spcBef>
        <a:spcAft>
          <a:spcPct val="0"/>
        </a:spcAft>
        <a:defRPr sz="3800">
          <a:solidFill>
            <a:srgbClr val="009999"/>
          </a:solidFill>
          <a:latin typeface="Trebuchet MS" pitchFamily="34" charset="0"/>
        </a:defRPr>
      </a:lvl7pPr>
      <a:lvl8pPr marL="1371600" algn="l" rtl="0" fontAlgn="base">
        <a:spcBef>
          <a:spcPct val="0"/>
        </a:spcBef>
        <a:spcAft>
          <a:spcPct val="0"/>
        </a:spcAft>
        <a:defRPr sz="3800">
          <a:solidFill>
            <a:srgbClr val="009999"/>
          </a:solidFill>
          <a:latin typeface="Trebuchet MS" pitchFamily="34" charset="0"/>
        </a:defRPr>
      </a:lvl8pPr>
      <a:lvl9pPr marL="1828800" algn="l" rtl="0" fontAlgn="base">
        <a:spcBef>
          <a:spcPct val="0"/>
        </a:spcBef>
        <a:spcAft>
          <a:spcPct val="0"/>
        </a:spcAft>
        <a:defRPr sz="3800">
          <a:solidFill>
            <a:srgbClr val="009999"/>
          </a:solidFill>
          <a:latin typeface="Trebuchet MS" pitchFamily="34" charset="0"/>
        </a:defRPr>
      </a:lvl9pPr>
    </p:titleStyle>
    <p:bodyStyle>
      <a:lvl1pPr marL="406400" indent="-406400" algn="l" rtl="0" eaLnBrk="0" fontAlgn="base" hangingPunct="0">
        <a:lnSpc>
          <a:spcPct val="120000"/>
        </a:lnSpc>
        <a:spcBef>
          <a:spcPct val="20000"/>
        </a:spcBef>
        <a:spcAft>
          <a:spcPct val="0"/>
        </a:spcAft>
        <a:buClr>
          <a:srgbClr val="99FF33"/>
        </a:buClr>
        <a:buFont typeface="Wingdings" pitchFamily="2" charset="2"/>
        <a:buBlip>
          <a:blip r:embed="rId9"/>
        </a:buBlip>
        <a:defRPr sz="2600">
          <a:solidFill>
            <a:srgbClr val="009999"/>
          </a:solidFill>
          <a:latin typeface="+mn-lt"/>
          <a:ea typeface="+mn-ea"/>
          <a:cs typeface="+mn-cs"/>
        </a:defRPr>
      </a:lvl1pPr>
      <a:lvl2pPr marL="798513" indent="-277813" algn="l" rtl="0" eaLnBrk="0" fontAlgn="base" hangingPunct="0">
        <a:lnSpc>
          <a:spcPct val="120000"/>
        </a:lnSpc>
        <a:spcBef>
          <a:spcPct val="20000"/>
        </a:spcBef>
        <a:spcAft>
          <a:spcPct val="0"/>
        </a:spcAft>
        <a:buClr>
          <a:schemeClr val="accent2"/>
        </a:buClr>
        <a:buSzPct val="110000"/>
        <a:buChar char="•"/>
        <a:defRPr sz="2000">
          <a:solidFill>
            <a:schemeClr val="bg2"/>
          </a:solidFill>
          <a:latin typeface="+mn-lt"/>
        </a:defRPr>
      </a:lvl2pPr>
      <a:lvl3pPr marL="1143000" indent="-228600" algn="l" rtl="0" eaLnBrk="0" fontAlgn="base" hangingPunct="0">
        <a:lnSpc>
          <a:spcPct val="120000"/>
        </a:lnSpc>
        <a:spcBef>
          <a:spcPct val="20000"/>
        </a:spcBef>
        <a:spcAft>
          <a:spcPct val="0"/>
        </a:spcAft>
        <a:buChar char="•"/>
        <a:defRPr>
          <a:solidFill>
            <a:schemeClr val="bg2"/>
          </a:solidFill>
          <a:latin typeface="+mn-lt"/>
        </a:defRPr>
      </a:lvl3pPr>
      <a:lvl4pPr marL="1600200" indent="-228600" algn="l" rtl="0" eaLnBrk="0" fontAlgn="base" hangingPunct="0">
        <a:lnSpc>
          <a:spcPct val="120000"/>
        </a:lnSpc>
        <a:spcBef>
          <a:spcPct val="20000"/>
        </a:spcBef>
        <a:spcAft>
          <a:spcPct val="0"/>
        </a:spcAft>
        <a:buChar char="–"/>
        <a:defRPr sz="1600">
          <a:solidFill>
            <a:schemeClr val="bg2"/>
          </a:solidFill>
          <a:latin typeface="+mn-lt"/>
        </a:defRPr>
      </a:lvl4pPr>
      <a:lvl5pPr marL="2057400" indent="-228600" algn="l" rtl="0" eaLnBrk="0" fontAlgn="base" hangingPunct="0">
        <a:lnSpc>
          <a:spcPct val="120000"/>
        </a:lnSpc>
        <a:spcBef>
          <a:spcPct val="20000"/>
        </a:spcBef>
        <a:spcAft>
          <a:spcPct val="0"/>
        </a:spcAft>
        <a:buChar char="»"/>
        <a:defRPr sz="1600">
          <a:solidFill>
            <a:schemeClr val="bg2"/>
          </a:solidFill>
          <a:latin typeface="+mn-lt"/>
        </a:defRPr>
      </a:lvl5pPr>
      <a:lvl6pPr marL="2514600" indent="-228600" algn="l" rtl="0" fontAlgn="base">
        <a:lnSpc>
          <a:spcPct val="120000"/>
        </a:lnSpc>
        <a:spcBef>
          <a:spcPct val="20000"/>
        </a:spcBef>
        <a:spcAft>
          <a:spcPct val="0"/>
        </a:spcAft>
        <a:buChar char="»"/>
        <a:defRPr sz="1600">
          <a:solidFill>
            <a:schemeClr val="bg2"/>
          </a:solidFill>
          <a:latin typeface="+mn-lt"/>
        </a:defRPr>
      </a:lvl6pPr>
      <a:lvl7pPr marL="2971800" indent="-228600" algn="l" rtl="0" fontAlgn="base">
        <a:lnSpc>
          <a:spcPct val="120000"/>
        </a:lnSpc>
        <a:spcBef>
          <a:spcPct val="20000"/>
        </a:spcBef>
        <a:spcAft>
          <a:spcPct val="0"/>
        </a:spcAft>
        <a:buChar char="»"/>
        <a:defRPr sz="1600">
          <a:solidFill>
            <a:schemeClr val="bg2"/>
          </a:solidFill>
          <a:latin typeface="+mn-lt"/>
        </a:defRPr>
      </a:lvl7pPr>
      <a:lvl8pPr marL="3429000" indent="-228600" algn="l" rtl="0" fontAlgn="base">
        <a:lnSpc>
          <a:spcPct val="120000"/>
        </a:lnSpc>
        <a:spcBef>
          <a:spcPct val="20000"/>
        </a:spcBef>
        <a:spcAft>
          <a:spcPct val="0"/>
        </a:spcAft>
        <a:buChar char="»"/>
        <a:defRPr sz="1600">
          <a:solidFill>
            <a:schemeClr val="bg2"/>
          </a:solidFill>
          <a:latin typeface="+mn-lt"/>
        </a:defRPr>
      </a:lvl8pPr>
      <a:lvl9pPr marL="3886200" indent="-228600" algn="l" rtl="0" fontAlgn="base">
        <a:lnSpc>
          <a:spcPct val="120000"/>
        </a:lnSpc>
        <a:spcBef>
          <a:spcPct val="20000"/>
        </a:spcBef>
        <a:spcAft>
          <a:spcPct val="0"/>
        </a:spcAft>
        <a:buChar char="»"/>
        <a:defRPr sz="16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vmlDrawing" Target="../drawings/vmlDrawing8.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png"/><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notesSlide" Target="../notesSlides/notesSlide4.xml"/><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6.vml"/><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80" name="Picture 12" descr="LOGO Navilyst 5c rgb"/>
          <p:cNvPicPr>
            <a:picLocks noChangeAspect="1" noChangeArrowheads="1"/>
          </p:cNvPicPr>
          <p:nvPr/>
        </p:nvPicPr>
        <p:blipFill>
          <a:blip r:embed="rId3" cstate="print"/>
          <a:srcRect/>
          <a:stretch>
            <a:fillRect/>
          </a:stretch>
        </p:blipFill>
        <p:spPr bwMode="auto">
          <a:xfrm>
            <a:off x="2590800" y="1416050"/>
            <a:ext cx="3733800" cy="1555750"/>
          </a:xfrm>
          <a:prstGeom prst="rect">
            <a:avLst/>
          </a:prstGeom>
          <a:noFill/>
        </p:spPr>
      </p:pic>
      <p:sp>
        <p:nvSpPr>
          <p:cNvPr id="135181" name="AutoShape 13"/>
          <p:cNvSpPr>
            <a:spLocks noChangeArrowheads="1"/>
          </p:cNvSpPr>
          <p:nvPr/>
        </p:nvSpPr>
        <p:spPr bwMode="auto">
          <a:xfrm>
            <a:off x="76200" y="3581400"/>
            <a:ext cx="8991600" cy="11430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lstStyle/>
          <a:p>
            <a:pPr algn="ctr"/>
            <a:r>
              <a:rPr lang="en-US" sz="3300" b="1">
                <a:solidFill>
                  <a:srgbClr val="009999"/>
                </a:solidFill>
                <a:effectLst>
                  <a:outerShdw blurRad="38100" dist="38100" dir="2700000" algn="tl">
                    <a:srgbClr val="000000"/>
                  </a:outerShdw>
                </a:effectLst>
              </a:rPr>
              <a:t>PASV Valve Technology</a:t>
            </a:r>
            <a:br>
              <a:rPr lang="en-US" sz="3300" b="1">
                <a:solidFill>
                  <a:srgbClr val="009999"/>
                </a:solidFill>
                <a:effectLst>
                  <a:outerShdw blurRad="38100" dist="38100" dir="2700000" algn="tl">
                    <a:srgbClr val="000000"/>
                  </a:outerShdw>
                </a:effectLst>
              </a:rPr>
            </a:br>
            <a:r>
              <a:rPr lang="en-US" sz="3300" b="1">
                <a:solidFill>
                  <a:srgbClr val="009999"/>
                </a:solidFill>
                <a:effectLst>
                  <a:outerShdw blurRad="38100" dist="38100" dir="2700000" algn="tl">
                    <a:srgbClr val="000000"/>
                  </a:outerShdw>
                </a:effectLst>
              </a:rPr>
              <a:t>Let Clinical Evidence Be Your Guide</a:t>
            </a:r>
          </a:p>
        </p:txBody>
      </p:sp>
    </p:spTree>
  </p:cSld>
  <p:clrMapOvr>
    <a:masterClrMapping/>
  </p:clrMapOvr>
  <p:transition spd="med" advClick="0">
    <p:wheel spokes="3"/>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3"/>
          <p:cNvSpPr>
            <a:spLocks noGrp="1" noChangeArrowheads="1"/>
          </p:cNvSpPr>
          <p:nvPr>
            <p:ph type="body" idx="4294967295"/>
          </p:nvPr>
        </p:nvSpPr>
        <p:spPr>
          <a:xfrm>
            <a:off x="990600" y="1905000"/>
            <a:ext cx="8686800" cy="2133600"/>
          </a:xfrm>
        </p:spPr>
        <p:txBody>
          <a:bodyPr/>
          <a:lstStyle/>
          <a:p>
            <a:pPr eaLnBrk="1" hangingPunct="1"/>
            <a:r>
              <a:rPr lang="en-US" sz="2200" b="1" smtClean="0">
                <a:latin typeface="Calibri" pitchFamily="34" charset="0"/>
              </a:rPr>
              <a:t>Prospective Randomized Trial with 100 PICC Placements </a:t>
            </a:r>
          </a:p>
          <a:p>
            <a:pPr eaLnBrk="1" hangingPunct="1"/>
            <a:r>
              <a:rPr lang="en-US" sz="2200" b="1" smtClean="0">
                <a:latin typeface="Calibri" pitchFamily="34" charset="0"/>
              </a:rPr>
              <a:t>PASV had 75% Fewer Infections vs. Groshong </a:t>
            </a:r>
            <a:endParaRPr lang="en-US" sz="2200" b="1" baseline="30000" smtClean="0">
              <a:latin typeface="Calibri" pitchFamily="34" charset="0"/>
              <a:sym typeface="Wingdings" pitchFamily="2" charset="2"/>
            </a:endParaRPr>
          </a:p>
          <a:p>
            <a:pPr eaLnBrk="1" hangingPunct="1"/>
            <a:r>
              <a:rPr lang="en-US" sz="2200" b="1" smtClean="0">
                <a:latin typeface="Calibri" pitchFamily="34" charset="0"/>
              </a:rPr>
              <a:t>PASV had 29% Fewer Occlusions vs. Groshong</a:t>
            </a:r>
          </a:p>
          <a:p>
            <a:pPr eaLnBrk="1" hangingPunct="1"/>
            <a:r>
              <a:rPr lang="en-US" sz="2200" b="1" smtClean="0">
                <a:latin typeface="Calibri" pitchFamily="34" charset="0"/>
              </a:rPr>
              <a:t>PASV had 88% Fewer Catheter Fractures vs. Groshong</a:t>
            </a:r>
          </a:p>
          <a:p>
            <a:pPr lvl="1" eaLnBrk="1" hangingPunct="1">
              <a:buFontTx/>
              <a:buNone/>
            </a:pPr>
            <a:endParaRPr lang="en-US" sz="2200" b="1" smtClean="0">
              <a:latin typeface="Calibri" pitchFamily="34" charset="0"/>
            </a:endParaRPr>
          </a:p>
        </p:txBody>
      </p:sp>
      <p:sp>
        <p:nvSpPr>
          <p:cNvPr id="10" name="Rounded Rectangle 9"/>
          <p:cNvSpPr/>
          <p:nvPr/>
        </p:nvSpPr>
        <p:spPr bwMode="auto">
          <a:xfrm>
            <a:off x="23813" y="4025709"/>
            <a:ext cx="2749550" cy="2611251"/>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177164" name="Object 2"/>
          <p:cNvGraphicFramePr>
            <a:graphicFrameLocks noChangeAspect="1"/>
          </p:cNvGraphicFramePr>
          <p:nvPr/>
        </p:nvGraphicFramePr>
        <p:xfrm>
          <a:off x="152400" y="4318000"/>
          <a:ext cx="2447925" cy="2133600"/>
        </p:xfrm>
        <a:graphic>
          <a:graphicData uri="http://schemas.openxmlformats.org/presentationml/2006/ole">
            <p:oleObj spid="_x0000_s177164" name="Chart" r:id="rId4" imgW="4048049" imgH="4524451" progId="MSGraph.Chart.8">
              <p:embed followColorScheme="full"/>
            </p:oleObj>
          </a:graphicData>
        </a:graphic>
      </p:graphicFrame>
      <p:sp>
        <p:nvSpPr>
          <p:cNvPr id="30736" name="Text Box 16"/>
          <p:cNvSpPr txBox="1">
            <a:spLocks noChangeArrowheads="1"/>
          </p:cNvSpPr>
          <p:nvPr/>
        </p:nvSpPr>
        <p:spPr bwMode="auto">
          <a:xfrm>
            <a:off x="304800" y="6299200"/>
            <a:ext cx="2206625"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75% Fewer Infections</a:t>
            </a:r>
          </a:p>
        </p:txBody>
      </p:sp>
      <p:sp>
        <p:nvSpPr>
          <p:cNvPr id="177166" name="Rectangle 57"/>
          <p:cNvSpPr>
            <a:spLocks noChangeArrowheads="1"/>
          </p:cNvSpPr>
          <p:nvPr/>
        </p:nvSpPr>
        <p:spPr bwMode="auto">
          <a:xfrm>
            <a:off x="76200" y="762000"/>
            <a:ext cx="9067800" cy="914400"/>
          </a:xfrm>
          <a:prstGeom prst="rect">
            <a:avLst/>
          </a:prstGeom>
          <a:noFill/>
          <a:ln w="9525">
            <a:noFill/>
            <a:miter lim="800000"/>
            <a:headEnd/>
            <a:tailEnd/>
          </a:ln>
        </p:spPr>
        <p:txBody>
          <a:bodyPr anchor="ctr"/>
          <a:lstStyle/>
          <a:p>
            <a:r>
              <a:rPr lang="en-US" sz="2300" b="1">
                <a:solidFill>
                  <a:srgbClr val="009999"/>
                </a:solidFill>
                <a:effectLst>
                  <a:outerShdw blurRad="38100" dist="38100" dir="2700000" algn="tl">
                    <a:srgbClr val="C0C0C0"/>
                  </a:outerShdw>
                </a:effectLst>
              </a:rPr>
              <a:t/>
            </a:r>
            <a:br>
              <a:rPr lang="en-US" sz="2300" b="1">
                <a:solidFill>
                  <a:srgbClr val="009999"/>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Study Location:</a:t>
            </a:r>
            <a:r>
              <a:rPr lang="en-US" sz="2300" b="1">
                <a:solidFill>
                  <a:schemeClr val="tx1"/>
                </a:solidFill>
                <a:effectLst>
                  <a:outerShdw blurRad="38100" dist="38100" dir="2700000" algn="tl">
                    <a:srgbClr val="C0C0C0"/>
                  </a:outerShdw>
                </a:effectLst>
              </a:rPr>
              <a:t> Harborview Medical Center</a:t>
            </a:r>
            <a:br>
              <a:rPr lang="en-US" sz="2300" b="1">
                <a:solidFill>
                  <a:schemeClr val="tx1"/>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Source:</a:t>
            </a:r>
            <a:r>
              <a:rPr lang="en-US" sz="2300" b="1">
                <a:solidFill>
                  <a:schemeClr val="tx1"/>
                </a:solidFill>
                <a:effectLst>
                  <a:outerShdw blurRad="38100" dist="38100" dir="2700000" algn="tl">
                    <a:srgbClr val="C0C0C0"/>
                  </a:outerShdw>
                </a:effectLst>
              </a:rPr>
              <a:t> Journal of Vascular &amp; Interventional Radiology, 2001</a:t>
            </a:r>
          </a:p>
        </p:txBody>
      </p:sp>
      <p:sp>
        <p:nvSpPr>
          <p:cNvPr id="2" name="Rounded Rectangle 9"/>
          <p:cNvSpPr/>
          <p:nvPr/>
        </p:nvSpPr>
        <p:spPr bwMode="auto">
          <a:xfrm>
            <a:off x="3224213" y="4025709"/>
            <a:ext cx="2749550" cy="2611251"/>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177173" name="Object 2"/>
          <p:cNvGraphicFramePr>
            <a:graphicFrameLocks noChangeAspect="1"/>
          </p:cNvGraphicFramePr>
          <p:nvPr/>
        </p:nvGraphicFramePr>
        <p:xfrm>
          <a:off x="3316288" y="4318000"/>
          <a:ext cx="2447925" cy="2133600"/>
        </p:xfrm>
        <a:graphic>
          <a:graphicData uri="http://schemas.openxmlformats.org/presentationml/2006/ole">
            <p:oleObj spid="_x0000_s177173" name="Chart" r:id="rId5" imgW="4048049" imgH="4524451" progId="MSGraph.Chart.8">
              <p:embed followColorScheme="full"/>
            </p:oleObj>
          </a:graphicData>
        </a:graphic>
      </p:graphicFrame>
      <p:sp>
        <p:nvSpPr>
          <p:cNvPr id="3" name="Text Box 16"/>
          <p:cNvSpPr txBox="1">
            <a:spLocks noChangeArrowheads="1"/>
          </p:cNvSpPr>
          <p:nvPr/>
        </p:nvSpPr>
        <p:spPr bwMode="auto">
          <a:xfrm>
            <a:off x="3462338" y="6299200"/>
            <a:ext cx="2274887"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29% Fewer Occlusions</a:t>
            </a:r>
          </a:p>
        </p:txBody>
      </p:sp>
      <p:sp>
        <p:nvSpPr>
          <p:cNvPr id="4" name="Rounded Rectangle 9"/>
          <p:cNvSpPr/>
          <p:nvPr/>
        </p:nvSpPr>
        <p:spPr bwMode="auto">
          <a:xfrm>
            <a:off x="6348413" y="3975603"/>
            <a:ext cx="2749550" cy="2664380"/>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177178" name="Object 2"/>
          <p:cNvGraphicFramePr>
            <a:graphicFrameLocks noChangeAspect="1"/>
          </p:cNvGraphicFramePr>
          <p:nvPr/>
        </p:nvGraphicFramePr>
        <p:xfrm>
          <a:off x="6391275" y="4271963"/>
          <a:ext cx="2447925" cy="2133600"/>
        </p:xfrm>
        <a:graphic>
          <a:graphicData uri="http://schemas.openxmlformats.org/presentationml/2006/ole">
            <p:oleObj spid="_x0000_s177178" name="Chart" r:id="rId6" imgW="4048049" imgH="4524451" progId="MSGraph.Chart.8">
              <p:embed followColorScheme="full"/>
            </p:oleObj>
          </a:graphicData>
        </a:graphic>
      </p:graphicFrame>
      <p:sp>
        <p:nvSpPr>
          <p:cNvPr id="5" name="Text Box 16"/>
          <p:cNvSpPr txBox="1">
            <a:spLocks noChangeArrowheads="1"/>
          </p:cNvSpPr>
          <p:nvPr/>
        </p:nvSpPr>
        <p:spPr bwMode="auto">
          <a:xfrm>
            <a:off x="6686550" y="6253163"/>
            <a:ext cx="2152650"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88% Fewer Fractures</a:t>
            </a:r>
          </a:p>
        </p:txBody>
      </p:sp>
      <p:sp>
        <p:nvSpPr>
          <p:cNvPr id="6" name="Text Box 16"/>
          <p:cNvSpPr txBox="1">
            <a:spLocks noChangeArrowheads="1"/>
          </p:cNvSpPr>
          <p:nvPr/>
        </p:nvSpPr>
        <p:spPr bwMode="auto">
          <a:xfrm>
            <a:off x="381000" y="4038600"/>
            <a:ext cx="2195513"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Number of Infections</a:t>
            </a:r>
          </a:p>
        </p:txBody>
      </p:sp>
      <p:sp>
        <p:nvSpPr>
          <p:cNvPr id="7" name="Text Box 16"/>
          <p:cNvSpPr txBox="1">
            <a:spLocks noChangeArrowheads="1"/>
          </p:cNvSpPr>
          <p:nvPr/>
        </p:nvSpPr>
        <p:spPr bwMode="auto">
          <a:xfrm>
            <a:off x="3476625" y="4038600"/>
            <a:ext cx="2263775"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Number of Occlusions</a:t>
            </a:r>
          </a:p>
        </p:txBody>
      </p:sp>
      <p:sp>
        <p:nvSpPr>
          <p:cNvPr id="8" name="Text Box 16"/>
          <p:cNvSpPr txBox="1">
            <a:spLocks noChangeArrowheads="1"/>
          </p:cNvSpPr>
          <p:nvPr/>
        </p:nvSpPr>
        <p:spPr bwMode="auto">
          <a:xfrm>
            <a:off x="6697663" y="4038600"/>
            <a:ext cx="2141537"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Number of Fractures</a:t>
            </a:r>
          </a:p>
        </p:txBody>
      </p:sp>
      <p:sp>
        <p:nvSpPr>
          <p:cNvPr id="177183" name="AutoShape 31"/>
          <p:cNvSpPr>
            <a:spLocks noChangeArrowheads="1"/>
          </p:cNvSpPr>
          <p:nvPr/>
        </p:nvSpPr>
        <p:spPr bwMode="auto">
          <a:xfrm>
            <a:off x="76200" y="76200"/>
            <a:ext cx="8991600" cy="8382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PASV PICC vs. Groshong PICC</a:t>
            </a:r>
          </a:p>
        </p:txBody>
      </p:sp>
    </p:spTree>
  </p:cSld>
  <p:clrMapOvr>
    <a:masterClrMapping/>
  </p:clrMapOvr>
  <p:transition spd="med" advClick="0">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3"/>
          <p:cNvSpPr>
            <a:spLocks noGrp="1" noChangeArrowheads="1"/>
          </p:cNvSpPr>
          <p:nvPr>
            <p:ph type="body" idx="4294967295"/>
          </p:nvPr>
        </p:nvSpPr>
        <p:spPr>
          <a:xfrm>
            <a:off x="762000" y="2027238"/>
            <a:ext cx="8686800" cy="3916362"/>
          </a:xfrm>
        </p:spPr>
        <p:txBody>
          <a:bodyPr/>
          <a:lstStyle/>
          <a:p>
            <a:pPr eaLnBrk="1" hangingPunct="1"/>
            <a:r>
              <a:rPr lang="en-US" sz="2200" b="1" smtClean="0">
                <a:latin typeface="Calibri" pitchFamily="34" charset="0"/>
              </a:rPr>
              <a:t>Prospective Randomized Trial with 362 PICC Placements </a:t>
            </a:r>
          </a:p>
          <a:p>
            <a:pPr eaLnBrk="1" hangingPunct="1"/>
            <a:r>
              <a:rPr lang="en-US" sz="2200" b="1" smtClean="0">
                <a:latin typeface="Calibri" pitchFamily="34" charset="0"/>
              </a:rPr>
              <a:t>PASV had 58% Fewer Infections vs. Non-Valved PICC</a:t>
            </a:r>
            <a:endParaRPr lang="en-US" sz="2200" b="1" baseline="30000" smtClean="0">
              <a:latin typeface="Calibri" pitchFamily="34" charset="0"/>
              <a:sym typeface="Wingdings" pitchFamily="2" charset="2"/>
            </a:endParaRPr>
          </a:p>
          <a:p>
            <a:pPr eaLnBrk="1" hangingPunct="1"/>
            <a:r>
              <a:rPr lang="en-US" sz="2200" b="1" smtClean="0">
                <a:latin typeface="Calibri" pitchFamily="34" charset="0"/>
              </a:rPr>
              <a:t>PASV had 62% Fewer Occlusions vs. Non-Valved PICC</a:t>
            </a:r>
          </a:p>
        </p:txBody>
      </p:sp>
      <p:sp>
        <p:nvSpPr>
          <p:cNvPr id="10" name="Rounded Rectangle 9"/>
          <p:cNvSpPr/>
          <p:nvPr/>
        </p:nvSpPr>
        <p:spPr bwMode="auto">
          <a:xfrm>
            <a:off x="1471613" y="3807155"/>
            <a:ext cx="2749550" cy="2725438"/>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179206" name="Object 2"/>
          <p:cNvGraphicFramePr>
            <a:graphicFrameLocks noChangeAspect="1"/>
          </p:cNvGraphicFramePr>
          <p:nvPr/>
        </p:nvGraphicFramePr>
        <p:xfrm>
          <a:off x="1600200" y="4165600"/>
          <a:ext cx="2447925" cy="2133600"/>
        </p:xfrm>
        <a:graphic>
          <a:graphicData uri="http://schemas.openxmlformats.org/presentationml/2006/ole">
            <p:oleObj spid="_x0000_s179206" name="Chart" r:id="rId4" imgW="4048049" imgH="4524451" progId="MSGraph.Chart.8">
              <p:embed followColorScheme="full"/>
            </p:oleObj>
          </a:graphicData>
        </a:graphic>
      </p:graphicFrame>
      <p:sp>
        <p:nvSpPr>
          <p:cNvPr id="30736" name="Text Box 16"/>
          <p:cNvSpPr txBox="1">
            <a:spLocks noChangeArrowheads="1"/>
          </p:cNvSpPr>
          <p:nvPr/>
        </p:nvSpPr>
        <p:spPr bwMode="auto">
          <a:xfrm>
            <a:off x="1828800" y="6146800"/>
            <a:ext cx="2206625"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58% Fewer Infections</a:t>
            </a:r>
          </a:p>
        </p:txBody>
      </p:sp>
      <p:sp>
        <p:nvSpPr>
          <p:cNvPr id="179208" name="Rectangle 57"/>
          <p:cNvSpPr>
            <a:spLocks noChangeArrowheads="1"/>
          </p:cNvSpPr>
          <p:nvPr/>
        </p:nvSpPr>
        <p:spPr bwMode="auto">
          <a:xfrm>
            <a:off x="76200" y="762000"/>
            <a:ext cx="9067800" cy="914400"/>
          </a:xfrm>
          <a:prstGeom prst="rect">
            <a:avLst/>
          </a:prstGeom>
          <a:noFill/>
          <a:ln w="9525">
            <a:noFill/>
            <a:miter lim="800000"/>
            <a:headEnd/>
            <a:tailEnd/>
          </a:ln>
        </p:spPr>
        <p:txBody>
          <a:bodyPr anchor="ctr"/>
          <a:lstStyle/>
          <a:p>
            <a:r>
              <a:rPr lang="en-US" sz="2300" b="1">
                <a:solidFill>
                  <a:srgbClr val="009999"/>
                </a:solidFill>
                <a:effectLst>
                  <a:outerShdw blurRad="38100" dist="38100" dir="2700000" algn="tl">
                    <a:srgbClr val="C0C0C0"/>
                  </a:outerShdw>
                </a:effectLst>
              </a:rPr>
              <a:t/>
            </a:r>
            <a:br>
              <a:rPr lang="en-US" sz="2300" b="1">
                <a:solidFill>
                  <a:srgbClr val="009999"/>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Study Location:</a:t>
            </a:r>
            <a:r>
              <a:rPr lang="en-US" sz="2300" b="1">
                <a:solidFill>
                  <a:schemeClr val="tx1"/>
                </a:solidFill>
                <a:effectLst>
                  <a:outerShdw blurRad="38100" dist="38100" dir="2700000" algn="tl">
                    <a:srgbClr val="C0C0C0"/>
                  </a:outerShdw>
                </a:effectLst>
              </a:rPr>
              <a:t> Harborview Medical Center</a:t>
            </a:r>
            <a:br>
              <a:rPr lang="en-US" sz="2300" b="1">
                <a:solidFill>
                  <a:schemeClr val="tx1"/>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Source:</a:t>
            </a:r>
            <a:r>
              <a:rPr lang="en-US" sz="2300" b="1">
                <a:solidFill>
                  <a:schemeClr val="tx1"/>
                </a:solidFill>
                <a:effectLst>
                  <a:outerShdw blurRad="38100" dist="38100" dir="2700000" algn="tl">
                    <a:srgbClr val="C0C0C0"/>
                  </a:outerShdw>
                </a:effectLst>
              </a:rPr>
              <a:t> American Journal of Roentgenology , 1999</a:t>
            </a:r>
          </a:p>
        </p:txBody>
      </p:sp>
      <p:sp>
        <p:nvSpPr>
          <p:cNvPr id="2" name="Rounded Rectangle 9"/>
          <p:cNvSpPr/>
          <p:nvPr/>
        </p:nvSpPr>
        <p:spPr bwMode="auto">
          <a:xfrm>
            <a:off x="5003800" y="3784392"/>
            <a:ext cx="2749550" cy="2740504"/>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179223" name="Object 2"/>
          <p:cNvGraphicFramePr>
            <a:graphicFrameLocks noChangeAspect="1"/>
          </p:cNvGraphicFramePr>
          <p:nvPr/>
        </p:nvGraphicFramePr>
        <p:xfrm>
          <a:off x="5095875" y="4165600"/>
          <a:ext cx="2447925" cy="2133600"/>
        </p:xfrm>
        <a:graphic>
          <a:graphicData uri="http://schemas.openxmlformats.org/presentationml/2006/ole">
            <p:oleObj spid="_x0000_s179223" name="Chart" r:id="rId5" imgW="4048049" imgH="4524451" progId="MSGraph.Chart.8">
              <p:embed followColorScheme="full"/>
            </p:oleObj>
          </a:graphicData>
        </a:graphic>
      </p:graphicFrame>
      <p:sp>
        <p:nvSpPr>
          <p:cNvPr id="3" name="Text Box 16"/>
          <p:cNvSpPr txBox="1">
            <a:spLocks noChangeArrowheads="1"/>
          </p:cNvSpPr>
          <p:nvPr/>
        </p:nvSpPr>
        <p:spPr bwMode="auto">
          <a:xfrm>
            <a:off x="5268913" y="6146800"/>
            <a:ext cx="2274887"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62% Fewer Occlusions</a:t>
            </a:r>
          </a:p>
        </p:txBody>
      </p:sp>
      <p:sp>
        <p:nvSpPr>
          <p:cNvPr id="4" name="Text Box 16"/>
          <p:cNvSpPr txBox="1">
            <a:spLocks noChangeArrowheads="1"/>
          </p:cNvSpPr>
          <p:nvPr/>
        </p:nvSpPr>
        <p:spPr bwMode="auto">
          <a:xfrm>
            <a:off x="1828800" y="3824288"/>
            <a:ext cx="2195513"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Number of Infections</a:t>
            </a:r>
          </a:p>
        </p:txBody>
      </p:sp>
      <p:sp>
        <p:nvSpPr>
          <p:cNvPr id="5" name="Text Box 16"/>
          <p:cNvSpPr txBox="1">
            <a:spLocks noChangeArrowheads="1"/>
          </p:cNvSpPr>
          <p:nvPr/>
        </p:nvSpPr>
        <p:spPr bwMode="auto">
          <a:xfrm>
            <a:off x="5280025" y="3824288"/>
            <a:ext cx="2263775"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Number of Occlusions</a:t>
            </a:r>
          </a:p>
        </p:txBody>
      </p:sp>
      <p:sp>
        <p:nvSpPr>
          <p:cNvPr id="179227" name="AutoShape 27"/>
          <p:cNvSpPr>
            <a:spLocks noChangeArrowheads="1"/>
          </p:cNvSpPr>
          <p:nvPr/>
        </p:nvSpPr>
        <p:spPr bwMode="auto">
          <a:xfrm>
            <a:off x="76200" y="76200"/>
            <a:ext cx="8991600" cy="8382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PASV PICC vs. Non-Valved PICC</a:t>
            </a:r>
          </a:p>
        </p:txBody>
      </p:sp>
    </p:spTree>
  </p:cSld>
  <p:clrMapOvr>
    <a:masterClrMapping/>
  </p:clrMapOvr>
  <p:transition spd="med" advClick="0">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9" name="Rectangle 15"/>
          <p:cNvSpPr>
            <a:spLocks noGrp="1" noChangeArrowheads="1"/>
          </p:cNvSpPr>
          <p:nvPr>
            <p:ph type="body" idx="4294967295"/>
          </p:nvPr>
        </p:nvSpPr>
        <p:spPr>
          <a:xfrm>
            <a:off x="152400" y="990600"/>
            <a:ext cx="6324600" cy="838200"/>
          </a:xfrm>
        </p:spPr>
        <p:txBody>
          <a:bodyPr/>
          <a:lstStyle/>
          <a:p>
            <a:pPr>
              <a:lnSpc>
                <a:spcPct val="100000"/>
              </a:lnSpc>
            </a:pPr>
            <a:r>
              <a:rPr lang="en-US" sz="2800" smtClean="0">
                <a:latin typeface="Calibri" pitchFamily="34" charset="0"/>
              </a:rPr>
              <a:t>A </a:t>
            </a:r>
            <a:r>
              <a:rPr lang="en-US" sz="3000" b="1" u="sng" smtClean="0">
                <a:solidFill>
                  <a:schemeClr val="tx1"/>
                </a:solidFill>
                <a:latin typeface="Calibri" pitchFamily="34" charset="0"/>
              </a:rPr>
              <a:t>P</a:t>
            </a:r>
            <a:r>
              <a:rPr lang="en-US" sz="2800" smtClean="0">
                <a:latin typeface="Calibri" pitchFamily="34" charset="0"/>
              </a:rPr>
              <a:t>ressure </a:t>
            </a:r>
            <a:r>
              <a:rPr lang="en-US" sz="3000" b="1" u="sng" smtClean="0">
                <a:solidFill>
                  <a:schemeClr val="tx1"/>
                </a:solidFill>
                <a:latin typeface="Calibri" pitchFamily="34" charset="0"/>
              </a:rPr>
              <a:t>A</a:t>
            </a:r>
            <a:r>
              <a:rPr lang="en-US" sz="2800" smtClean="0">
                <a:latin typeface="Calibri" pitchFamily="34" charset="0"/>
              </a:rPr>
              <a:t>ctivated </a:t>
            </a:r>
            <a:r>
              <a:rPr lang="en-US" sz="3000" b="1" u="sng" smtClean="0">
                <a:solidFill>
                  <a:schemeClr val="tx1"/>
                </a:solidFill>
                <a:latin typeface="Calibri" pitchFamily="34" charset="0"/>
              </a:rPr>
              <a:t>S</a:t>
            </a:r>
            <a:r>
              <a:rPr lang="en-US" sz="2800" smtClean="0">
                <a:latin typeface="Calibri" pitchFamily="34" charset="0"/>
              </a:rPr>
              <a:t>afety </a:t>
            </a:r>
            <a:r>
              <a:rPr lang="en-US" sz="3000" b="1" u="sng" smtClean="0">
                <a:solidFill>
                  <a:schemeClr val="tx1"/>
                </a:solidFill>
                <a:latin typeface="Calibri" pitchFamily="34" charset="0"/>
              </a:rPr>
              <a:t>V</a:t>
            </a:r>
            <a:r>
              <a:rPr lang="en-US" sz="2800" smtClean="0">
                <a:latin typeface="Calibri" pitchFamily="34" charset="0"/>
              </a:rPr>
              <a:t>alve is Located in the Hub of our PASV PICCs or Stem of our PASV Ports</a:t>
            </a:r>
          </a:p>
          <a:p>
            <a:pPr>
              <a:lnSpc>
                <a:spcPct val="100000"/>
              </a:lnSpc>
              <a:buFont typeface="Wingdings" pitchFamily="2" charset="2"/>
              <a:buNone/>
            </a:pPr>
            <a:endParaRPr lang="en-US" sz="2800" smtClean="0">
              <a:latin typeface="Calibri" pitchFamily="34" charset="0"/>
            </a:endParaRPr>
          </a:p>
          <a:p>
            <a:pPr>
              <a:lnSpc>
                <a:spcPct val="100000"/>
              </a:lnSpc>
              <a:buFont typeface="Wingdings" pitchFamily="2" charset="2"/>
              <a:buNone/>
            </a:pPr>
            <a:endParaRPr lang="en-US" sz="2500" smtClean="0">
              <a:latin typeface="Calibri" pitchFamily="34" charset="0"/>
            </a:endParaRPr>
          </a:p>
          <a:p>
            <a:pPr>
              <a:lnSpc>
                <a:spcPct val="100000"/>
              </a:lnSpc>
              <a:buFont typeface="Wingdings" pitchFamily="2" charset="2"/>
              <a:buNone/>
            </a:pPr>
            <a:endParaRPr lang="en-US" sz="2800" smtClean="0">
              <a:latin typeface="Calibri" pitchFamily="34" charset="0"/>
            </a:endParaRPr>
          </a:p>
          <a:p>
            <a:pPr>
              <a:lnSpc>
                <a:spcPct val="100000"/>
              </a:lnSpc>
            </a:pPr>
            <a:endParaRPr lang="en-US" sz="2800" baseline="30000" smtClean="0">
              <a:latin typeface="Calibri" pitchFamily="34" charset="0"/>
            </a:endParaRPr>
          </a:p>
        </p:txBody>
      </p:sp>
      <p:pic>
        <p:nvPicPr>
          <p:cNvPr id="24581" name="Picture 12" descr="Closeup"/>
          <p:cNvPicPr>
            <a:picLocks noChangeAspect="1" noChangeArrowheads="1"/>
          </p:cNvPicPr>
          <p:nvPr/>
        </p:nvPicPr>
        <p:blipFill>
          <a:blip r:embed="rId3" cstate="print"/>
          <a:srcRect t="9412" b="11765"/>
          <a:stretch>
            <a:fillRect/>
          </a:stretch>
        </p:blipFill>
        <p:spPr bwMode="auto">
          <a:xfrm>
            <a:off x="6781800" y="1219200"/>
            <a:ext cx="1676400" cy="1573213"/>
          </a:xfrm>
          <a:prstGeom prst="rect">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solidFill>
              <a:schemeClr val="hlink"/>
            </a:solidFill>
            <a:round/>
            <a:headEnd/>
            <a:tailEnd/>
          </a:ln>
          <a:effectLst>
            <a:outerShdw dist="107763" dir="2700000" algn="ctr" rotWithShape="0">
              <a:srgbClr val="808080">
                <a:alpha val="50000"/>
              </a:srgbClr>
            </a:outerShdw>
          </a:effectLst>
        </p:spPr>
      </p:pic>
      <p:pic>
        <p:nvPicPr>
          <p:cNvPr id="137222" name="Picture 5" descr="PortSlide6"/>
          <p:cNvPicPr>
            <a:picLocks noChangeAspect="1" noChangeArrowheads="1"/>
          </p:cNvPicPr>
          <p:nvPr/>
        </p:nvPicPr>
        <p:blipFill>
          <a:blip r:embed="rId4" cstate="print"/>
          <a:srcRect r="29793"/>
          <a:stretch>
            <a:fillRect/>
          </a:stretch>
        </p:blipFill>
        <p:spPr bwMode="auto">
          <a:xfrm>
            <a:off x="6781800" y="4921250"/>
            <a:ext cx="1676400" cy="1479550"/>
          </a:xfrm>
          <a:prstGeom prst="rect">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solidFill>
              <a:schemeClr val="hlink"/>
            </a:solidFill>
            <a:miter lim="800000"/>
            <a:headEnd/>
            <a:tailEnd/>
          </a:ln>
          <a:effectLst>
            <a:outerShdw dist="107763" dir="2700000" algn="ctr" rotWithShape="0">
              <a:srgbClr val="808080">
                <a:alpha val="50000"/>
              </a:srgbClr>
            </a:outerShdw>
          </a:effectLst>
        </p:spPr>
      </p:pic>
      <p:pic>
        <p:nvPicPr>
          <p:cNvPr id="24582" name="Picture 13" descr="PASVClosedfinal"/>
          <p:cNvPicPr>
            <a:picLocks noChangeAspect="1" noChangeArrowheads="1"/>
          </p:cNvPicPr>
          <p:nvPr/>
        </p:nvPicPr>
        <p:blipFill>
          <a:blip r:embed="rId5" cstate="print"/>
          <a:srcRect/>
          <a:stretch>
            <a:fillRect/>
          </a:stretch>
        </p:blipFill>
        <p:spPr bwMode="auto">
          <a:xfrm>
            <a:off x="6781800" y="3052763"/>
            <a:ext cx="1676400" cy="1584325"/>
          </a:xfrm>
          <a:prstGeom prst="rect">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solidFill>
              <a:schemeClr val="hlink"/>
            </a:solidFill>
            <a:round/>
            <a:headEnd/>
            <a:tailEnd/>
          </a:ln>
          <a:effectLst>
            <a:outerShdw dist="107763" dir="2700000" algn="ctr" rotWithShape="0">
              <a:srgbClr val="808080">
                <a:alpha val="50000"/>
              </a:srgbClr>
            </a:outerShdw>
          </a:effectLst>
        </p:spPr>
      </p:pic>
      <p:sp>
        <p:nvSpPr>
          <p:cNvPr id="137224" name="Rectangle 15"/>
          <p:cNvSpPr>
            <a:spLocks noChangeArrowheads="1"/>
          </p:cNvSpPr>
          <p:nvPr/>
        </p:nvSpPr>
        <p:spPr bwMode="auto">
          <a:xfrm>
            <a:off x="152400" y="2514600"/>
            <a:ext cx="6324600" cy="838200"/>
          </a:xfrm>
          <a:prstGeom prst="rect">
            <a:avLst/>
          </a:prstGeom>
          <a:noFill/>
          <a:ln w="9525">
            <a:noFill/>
            <a:miter lim="800000"/>
            <a:headEnd/>
            <a:tailEnd/>
          </a:ln>
        </p:spPr>
        <p:txBody>
          <a:bodyPr/>
          <a:lstStyle/>
          <a:p>
            <a:pPr marL="406400" indent="-406400" eaLnBrk="0" hangingPunct="0">
              <a:lnSpc>
                <a:spcPct val="120000"/>
              </a:lnSpc>
              <a:spcBef>
                <a:spcPct val="20000"/>
              </a:spcBef>
              <a:buClr>
                <a:srgbClr val="99FF33"/>
              </a:buClr>
              <a:buFont typeface="Wingdings" pitchFamily="2" charset="2"/>
              <a:buBlip>
                <a:blip r:embed="rId6"/>
              </a:buBlip>
            </a:pPr>
            <a:r>
              <a:rPr lang="en-US" sz="2800">
                <a:solidFill>
                  <a:srgbClr val="009999"/>
                </a:solidFill>
              </a:rPr>
              <a:t>PASV Requires 1.8 PSI to aspirate, Normal SVC Pressure 0.1 PSI    </a:t>
            </a:r>
          </a:p>
          <a:p>
            <a:pPr marL="406400" indent="-406400" eaLnBrk="0" hangingPunct="0">
              <a:lnSpc>
                <a:spcPct val="120000"/>
              </a:lnSpc>
              <a:spcBef>
                <a:spcPct val="20000"/>
              </a:spcBef>
              <a:buClr>
                <a:srgbClr val="99FF33"/>
              </a:buClr>
              <a:buFont typeface="Wingdings" pitchFamily="2" charset="2"/>
              <a:buNone/>
            </a:pPr>
            <a:endParaRPr lang="en-US" sz="2500">
              <a:solidFill>
                <a:srgbClr val="009999"/>
              </a:solidFill>
            </a:endParaRPr>
          </a:p>
          <a:p>
            <a:pPr marL="406400" indent="-406400" eaLnBrk="0" hangingPunct="0">
              <a:lnSpc>
                <a:spcPct val="120000"/>
              </a:lnSpc>
              <a:spcBef>
                <a:spcPct val="20000"/>
              </a:spcBef>
              <a:buClr>
                <a:srgbClr val="99FF33"/>
              </a:buClr>
              <a:buFont typeface="Wingdings" pitchFamily="2" charset="2"/>
              <a:buNone/>
            </a:pPr>
            <a:endParaRPr lang="en-US" sz="2800">
              <a:solidFill>
                <a:srgbClr val="009999"/>
              </a:solidFill>
            </a:endParaRPr>
          </a:p>
          <a:p>
            <a:pPr marL="406400" indent="-406400" eaLnBrk="0" hangingPunct="0">
              <a:lnSpc>
                <a:spcPct val="120000"/>
              </a:lnSpc>
              <a:spcBef>
                <a:spcPct val="20000"/>
              </a:spcBef>
              <a:buClr>
                <a:srgbClr val="99FF33"/>
              </a:buClr>
              <a:buFont typeface="Wingdings" pitchFamily="2" charset="2"/>
              <a:buBlip>
                <a:blip r:embed="rId6"/>
              </a:buBlip>
            </a:pPr>
            <a:endParaRPr lang="en-US" sz="2800" baseline="30000">
              <a:solidFill>
                <a:srgbClr val="009999"/>
              </a:solidFill>
            </a:endParaRPr>
          </a:p>
        </p:txBody>
      </p:sp>
      <p:sp>
        <p:nvSpPr>
          <p:cNvPr id="137226" name="Rectangle 15"/>
          <p:cNvSpPr>
            <a:spLocks noChangeArrowheads="1"/>
          </p:cNvSpPr>
          <p:nvPr/>
        </p:nvSpPr>
        <p:spPr bwMode="auto">
          <a:xfrm>
            <a:off x="152400" y="3886200"/>
            <a:ext cx="6858000" cy="838200"/>
          </a:xfrm>
          <a:prstGeom prst="rect">
            <a:avLst/>
          </a:prstGeom>
          <a:noFill/>
          <a:ln w="9525">
            <a:noFill/>
            <a:miter lim="800000"/>
            <a:headEnd/>
            <a:tailEnd/>
          </a:ln>
        </p:spPr>
        <p:txBody>
          <a:bodyPr/>
          <a:lstStyle/>
          <a:p>
            <a:pPr marL="406400" indent="-406400" eaLnBrk="0" hangingPunct="0">
              <a:lnSpc>
                <a:spcPct val="120000"/>
              </a:lnSpc>
              <a:spcBef>
                <a:spcPct val="20000"/>
              </a:spcBef>
              <a:buClr>
                <a:srgbClr val="99FF33"/>
              </a:buClr>
              <a:buFont typeface="Wingdings" pitchFamily="2" charset="2"/>
              <a:buBlip>
                <a:blip r:embed="rId6"/>
              </a:buBlip>
            </a:pPr>
            <a:r>
              <a:rPr lang="en-US" sz="2800">
                <a:solidFill>
                  <a:srgbClr val="009999"/>
                </a:solidFill>
              </a:rPr>
              <a:t>PASV Resists Blood Reflux, Reduces Occlusions, TPA &amp; CR-BSIs &amp; Is Heparin Free.  </a:t>
            </a:r>
          </a:p>
          <a:p>
            <a:pPr marL="406400" indent="-406400" eaLnBrk="0" hangingPunct="0">
              <a:lnSpc>
                <a:spcPct val="120000"/>
              </a:lnSpc>
              <a:spcBef>
                <a:spcPct val="20000"/>
              </a:spcBef>
              <a:buClr>
                <a:srgbClr val="99FF33"/>
              </a:buClr>
              <a:buFont typeface="Wingdings" pitchFamily="2" charset="2"/>
              <a:buNone/>
            </a:pPr>
            <a:endParaRPr lang="en-US" sz="2500">
              <a:solidFill>
                <a:srgbClr val="009999"/>
              </a:solidFill>
            </a:endParaRPr>
          </a:p>
          <a:p>
            <a:pPr marL="406400" indent="-406400" eaLnBrk="0" hangingPunct="0">
              <a:lnSpc>
                <a:spcPct val="120000"/>
              </a:lnSpc>
              <a:spcBef>
                <a:spcPct val="20000"/>
              </a:spcBef>
              <a:buClr>
                <a:srgbClr val="99FF33"/>
              </a:buClr>
              <a:buFont typeface="Wingdings" pitchFamily="2" charset="2"/>
              <a:buNone/>
            </a:pPr>
            <a:endParaRPr lang="en-US" sz="2800">
              <a:solidFill>
                <a:srgbClr val="009999"/>
              </a:solidFill>
            </a:endParaRPr>
          </a:p>
          <a:p>
            <a:pPr marL="406400" indent="-406400" eaLnBrk="0" hangingPunct="0">
              <a:lnSpc>
                <a:spcPct val="120000"/>
              </a:lnSpc>
              <a:spcBef>
                <a:spcPct val="20000"/>
              </a:spcBef>
              <a:buClr>
                <a:srgbClr val="99FF33"/>
              </a:buClr>
              <a:buFont typeface="Wingdings" pitchFamily="2" charset="2"/>
              <a:buBlip>
                <a:blip r:embed="rId6"/>
              </a:buBlip>
            </a:pPr>
            <a:endParaRPr lang="en-US" sz="2800" baseline="30000">
              <a:solidFill>
                <a:srgbClr val="009999"/>
              </a:solidFill>
            </a:endParaRPr>
          </a:p>
        </p:txBody>
      </p:sp>
      <p:sp>
        <p:nvSpPr>
          <p:cNvPr id="137227" name="Rectangle 15"/>
          <p:cNvSpPr>
            <a:spLocks noChangeArrowheads="1"/>
          </p:cNvSpPr>
          <p:nvPr/>
        </p:nvSpPr>
        <p:spPr bwMode="auto">
          <a:xfrm>
            <a:off x="152400" y="5638800"/>
            <a:ext cx="6324600" cy="838200"/>
          </a:xfrm>
          <a:prstGeom prst="rect">
            <a:avLst/>
          </a:prstGeom>
          <a:noFill/>
          <a:ln w="9525">
            <a:noFill/>
            <a:miter lim="800000"/>
            <a:headEnd/>
            <a:tailEnd/>
          </a:ln>
        </p:spPr>
        <p:txBody>
          <a:bodyPr/>
          <a:lstStyle/>
          <a:p>
            <a:pPr marL="406400" indent="-406400" eaLnBrk="0" hangingPunct="0">
              <a:lnSpc>
                <a:spcPct val="120000"/>
              </a:lnSpc>
              <a:spcBef>
                <a:spcPct val="20000"/>
              </a:spcBef>
              <a:buClr>
                <a:srgbClr val="99FF33"/>
              </a:buClr>
              <a:buFont typeface="Wingdings" pitchFamily="2" charset="2"/>
              <a:buBlip>
                <a:blip r:embed="rId6"/>
              </a:buBlip>
            </a:pPr>
            <a:r>
              <a:rPr lang="en-US" sz="2800">
                <a:solidFill>
                  <a:srgbClr val="009999"/>
                </a:solidFill>
              </a:rPr>
              <a:t>PASV Has 10 Years of Success in 8 Clinical Trails.</a:t>
            </a:r>
          </a:p>
          <a:p>
            <a:pPr marL="406400" indent="-406400" eaLnBrk="0" hangingPunct="0">
              <a:lnSpc>
                <a:spcPct val="120000"/>
              </a:lnSpc>
              <a:spcBef>
                <a:spcPct val="20000"/>
              </a:spcBef>
              <a:buClr>
                <a:srgbClr val="99FF33"/>
              </a:buClr>
              <a:buFont typeface="Wingdings" pitchFamily="2" charset="2"/>
              <a:buNone/>
            </a:pPr>
            <a:endParaRPr lang="en-US" sz="2800">
              <a:solidFill>
                <a:srgbClr val="009999"/>
              </a:solidFill>
            </a:endParaRPr>
          </a:p>
          <a:p>
            <a:pPr marL="406400" indent="-406400" eaLnBrk="0" hangingPunct="0">
              <a:lnSpc>
                <a:spcPct val="120000"/>
              </a:lnSpc>
              <a:spcBef>
                <a:spcPct val="20000"/>
              </a:spcBef>
              <a:buClr>
                <a:srgbClr val="99FF33"/>
              </a:buClr>
              <a:buFont typeface="Wingdings" pitchFamily="2" charset="2"/>
              <a:buNone/>
            </a:pPr>
            <a:endParaRPr lang="en-US" sz="2800">
              <a:solidFill>
                <a:srgbClr val="009999"/>
              </a:solidFill>
            </a:endParaRPr>
          </a:p>
          <a:p>
            <a:pPr marL="406400" indent="-406400" eaLnBrk="0" hangingPunct="0">
              <a:lnSpc>
                <a:spcPct val="120000"/>
              </a:lnSpc>
              <a:spcBef>
                <a:spcPct val="20000"/>
              </a:spcBef>
              <a:buClr>
                <a:srgbClr val="99FF33"/>
              </a:buClr>
              <a:buFont typeface="Wingdings" pitchFamily="2" charset="2"/>
              <a:buBlip>
                <a:blip r:embed="rId6"/>
              </a:buBlip>
            </a:pPr>
            <a:endParaRPr lang="en-US" sz="2800" baseline="30000">
              <a:solidFill>
                <a:srgbClr val="009999"/>
              </a:solidFill>
            </a:endParaRPr>
          </a:p>
        </p:txBody>
      </p:sp>
      <p:sp>
        <p:nvSpPr>
          <p:cNvPr id="137229" name="AutoShape 13"/>
          <p:cNvSpPr>
            <a:spLocks noChangeArrowheads="1"/>
          </p:cNvSpPr>
          <p:nvPr/>
        </p:nvSpPr>
        <p:spPr bwMode="auto">
          <a:xfrm>
            <a:off x="76200" y="76200"/>
            <a:ext cx="8991600" cy="8382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99190" dir="3011666"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What Is PASV?  How Does It Work?</a:t>
            </a:r>
          </a:p>
        </p:txBody>
      </p:sp>
    </p:spTree>
  </p:cSld>
  <p:clrMapOvr>
    <a:masterClrMapping/>
  </p:clrMapOvr>
  <p:transition spd="med" advClick="0">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6322" name="Group 258"/>
          <p:cNvGraphicFramePr>
            <a:graphicFrameLocks noGrp="1"/>
          </p:cNvGraphicFramePr>
          <p:nvPr>
            <p:ph idx="1"/>
          </p:nvPr>
        </p:nvGraphicFramePr>
        <p:xfrm>
          <a:off x="76200" y="990600"/>
          <a:ext cx="8991600" cy="5825871"/>
        </p:xfrm>
        <a:graphic>
          <a:graphicData uri="http://schemas.openxmlformats.org/drawingml/2006/table">
            <a:tbl>
              <a:tblPr/>
              <a:tblGrid>
                <a:gridCol w="1600200"/>
                <a:gridCol w="990600"/>
                <a:gridCol w="1524000"/>
                <a:gridCol w="889000"/>
                <a:gridCol w="1536700"/>
                <a:gridCol w="2451100"/>
              </a:tblGrid>
              <a:tr h="414338">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FFFFFF"/>
                            </a:outerShdw>
                          </a:effectLst>
                          <a:latin typeface="Calibri" pitchFamily="34" charset="0"/>
                        </a:rPr>
                        <a:t>Study</a:t>
                      </a:r>
                    </a:p>
                  </a:txBody>
                  <a:tcPr marT="9144" marB="9144"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EAEAEA">
                            <a:gamma/>
                            <a:shade val="82353"/>
                            <a:invGamma/>
                          </a:srgbClr>
                        </a:gs>
                        <a:gs pos="50000">
                          <a:srgbClr val="EAEAEA"/>
                        </a:gs>
                        <a:gs pos="100000">
                          <a:srgbClr val="EAEAEA">
                            <a:gamma/>
                            <a:shade val="82353"/>
                            <a:invGamma/>
                          </a:srgbClr>
                        </a:gs>
                      </a:gsLst>
                      <a:lin ang="5400000" scaled="1"/>
                    </a:gra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FFFFFF"/>
                            </a:outerShdw>
                          </a:effectLst>
                          <a:latin typeface="Calibri" pitchFamily="34" charset="0"/>
                        </a:rPr>
                        <a:t>Study Method</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EAEAEA">
                            <a:gamma/>
                            <a:shade val="82353"/>
                            <a:invGamma/>
                          </a:srgbClr>
                        </a:gs>
                        <a:gs pos="50000">
                          <a:srgbClr val="EAEAEA"/>
                        </a:gs>
                        <a:gs pos="100000">
                          <a:srgbClr val="EAEAEA">
                            <a:gamma/>
                            <a:shade val="82353"/>
                            <a:invGamma/>
                          </a:srgbClr>
                        </a:gs>
                      </a:gsLst>
                      <a:lin ang="5400000" scaled="1"/>
                    </a:gra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FFFFFF"/>
                            </a:outerShdw>
                          </a:effectLst>
                          <a:latin typeface="Calibri" pitchFamily="34" charset="0"/>
                        </a:rPr>
                        <a:t>Service Model</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EAEAEA">
                            <a:gamma/>
                            <a:shade val="82353"/>
                            <a:invGamma/>
                          </a:srgbClr>
                        </a:gs>
                        <a:gs pos="50000">
                          <a:srgbClr val="EAEAEA"/>
                        </a:gs>
                        <a:gs pos="100000">
                          <a:srgbClr val="EAEAEA">
                            <a:gamma/>
                            <a:shade val="82353"/>
                            <a:invGamma/>
                          </a:srgbClr>
                        </a:gs>
                      </a:gsLst>
                      <a:lin ang="5400000" scaled="1"/>
                    </a:gra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FFFFFF"/>
                            </a:outerShdw>
                          </a:effectLst>
                          <a:latin typeface="Calibri" pitchFamily="34" charset="0"/>
                        </a:rPr>
                        <a:t>Number</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EAEAEA">
                            <a:gamma/>
                            <a:shade val="82353"/>
                            <a:invGamma/>
                          </a:srgbClr>
                        </a:gs>
                        <a:gs pos="50000">
                          <a:srgbClr val="EAEAEA"/>
                        </a:gs>
                        <a:gs pos="100000">
                          <a:srgbClr val="EAEAEA">
                            <a:gamma/>
                            <a:shade val="82353"/>
                            <a:invGamma/>
                          </a:srgbClr>
                        </a:gs>
                      </a:gsLst>
                      <a:lin ang="5400000" scaled="1"/>
                    </a:gra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FFFFFF"/>
                            </a:outerShdw>
                          </a:effectLst>
                          <a:latin typeface="Calibri" pitchFamily="34" charset="0"/>
                        </a:rPr>
                        <a:t>Product Brand &amp; Type</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EAEAEA">
                            <a:gamma/>
                            <a:shade val="82353"/>
                            <a:invGamma/>
                          </a:srgbClr>
                        </a:gs>
                        <a:gs pos="50000">
                          <a:srgbClr val="EAEAEA"/>
                        </a:gs>
                        <a:gs pos="100000">
                          <a:srgbClr val="EAEAEA">
                            <a:gamma/>
                            <a:shade val="82353"/>
                            <a:invGamma/>
                          </a:srgbClr>
                        </a:gs>
                      </a:gsLst>
                      <a:lin ang="5400000" scaled="1"/>
                    </a:gra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FFFFFF"/>
                            </a:outerShdw>
                          </a:effectLst>
                          <a:latin typeface="Calibri" pitchFamily="34" charset="0"/>
                        </a:rPr>
                        <a:t>Clinical Outcome</a:t>
                      </a:r>
                    </a:p>
                  </a:txBody>
                  <a:tcPr marT="9144" marB="9144"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EAEAEA">
                            <a:gamma/>
                            <a:shade val="82353"/>
                            <a:invGamma/>
                          </a:srgbClr>
                        </a:gs>
                        <a:gs pos="50000">
                          <a:srgbClr val="EAEAEA"/>
                        </a:gs>
                        <a:gs pos="100000">
                          <a:srgbClr val="EAEAEA">
                            <a:gamma/>
                            <a:shade val="82353"/>
                            <a:invGamma/>
                          </a:srgbClr>
                        </a:gs>
                      </a:gsLst>
                      <a:lin ang="5400000" scaled="1"/>
                    </a:gradFill>
                  </a:tcPr>
                </a:tc>
              </a:tr>
              <a:tr h="657225">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University of Singapore (Ong, 2010)</a:t>
                      </a:r>
                    </a:p>
                  </a:txBody>
                  <a:tcPr marT="9144" marB="9144"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Prospective Randomized Trial</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Radiology Based PICC Placements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392 PICCs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Navilyst PASV PICC vs. Bard Groshong PICC</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49% Less Phlebitis and  67% fewer Infections</a:t>
                      </a:r>
                    </a:p>
                  </a:txBody>
                  <a:tcPr marT="9144" marB="9144"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657225">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St. Joseph’s Hosp. (Ricchezza, et al. 2006)</a:t>
                      </a:r>
                    </a:p>
                  </a:txBody>
                  <a:tcPr marT="9144" marB="9144"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Prospective Surveillance</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Nursing Based PICC Placements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2.357 PICCs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Navilyst PASV PICC vs. Bard Groshong PICC</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71% Reduction in Infection Rate in ICU, 50% Reduction in non-ICU.  93% Reduction in TPA Usage</a:t>
                      </a:r>
                    </a:p>
                  </a:txBody>
                  <a:tcPr marT="9144" marB="9144"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571500">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Vanderbilt University (Burns, 2005)</a:t>
                      </a:r>
                    </a:p>
                  </a:txBody>
                  <a:tcPr marT="9144" marB="9144"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Retrospective Analysis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Radiology Based PICC Placements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12,500 PICC</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Navilyst PASV PICC vs. Several Different Clamps PICCs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78% Fewer Occlusions, 24% Fewer Infections</a:t>
                      </a:r>
                    </a:p>
                  </a:txBody>
                  <a:tcPr marT="9144" marB="9144"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638175">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WakeMed (Buehrle, 2004)</a:t>
                      </a:r>
                    </a:p>
                  </a:txBody>
                  <a:tcPr marT="9144" marB="9144"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Prospective, Randomized Trial</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IV Nursing</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9,634 Catheter Line Days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PASV Protector vs. CLC2000 vs. CLAVE</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PASV had 91% Fewer Occlusions vs. CLAVE and 75% Fewer Occlusions vs. CLC2000</a:t>
                      </a:r>
                    </a:p>
                  </a:txBody>
                  <a:tcPr marT="9144" marB="9144"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638175">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Baylor University (Lamont, 2003)</a:t>
                      </a:r>
                    </a:p>
                  </a:txBody>
                  <a:tcPr marT="9144" marB="9144"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Prospective Randomized Trial</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Surgery Based Port Placement</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539 Ports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Navilyst PASV Port vs. Bard Port (Non-Valved)</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48% Fewer Blood Withdrawal Failures, 35% Less TPA Usage, Reduced RN Time Spent Managing Occlusions By 88% </a:t>
                      </a:r>
                    </a:p>
                  </a:txBody>
                  <a:tcPr marT="9144" marB="9144"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638175">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University of Washington Medical Center (McMahon, 2002)</a:t>
                      </a:r>
                    </a:p>
                  </a:txBody>
                  <a:tcPr marT="9144" marB="9144"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Retrospective Analysis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Nursing Based PICC Placements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1.212 PICCs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Navilyst PASV PICC vs. Bard Groshong PICC</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89% Fewer Repairs and 68% Fewer Exchanges</a:t>
                      </a:r>
                    </a:p>
                  </a:txBody>
                  <a:tcPr marT="9144" marB="9144"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638175">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Harborview Medical Center (Hoffer, EK, et al. 2001)</a:t>
                      </a:r>
                    </a:p>
                  </a:txBody>
                  <a:tcPr marT="9144" marB="9144"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Prospective Randomized Trial</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Radiology Based PICC Placements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100 PICCs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Navilyst PASV PICC vs. Bard Groshong PICC</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75% Fewer Infections, 29% Fewer Occlusions, 88% Fractures</a:t>
                      </a:r>
                    </a:p>
                  </a:txBody>
                  <a:tcPr marT="9144" marB="9144"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542925">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Harborview Medical Center (Hoffer, EK, et al. 1999)</a:t>
                      </a:r>
                    </a:p>
                  </a:txBody>
                  <a:tcPr marT="9144" marB="9144"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Prospective Randomized Trial</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Radiology Based PICC Placements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362 PICCs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Navilyst PASV PICC vs. Cook PICC with Clamps</a:t>
                      </a:r>
                    </a:p>
                  </a:txBody>
                  <a:tcPr marT="9144" marB="9144"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20000"/>
                        </a:lnSpc>
                        <a:spcBef>
                          <a:spcPct val="20000"/>
                        </a:spcBef>
                        <a:spcAft>
                          <a:spcPct val="0"/>
                        </a:spcAft>
                        <a:buClr>
                          <a:srgbClr val="99FF33"/>
                        </a:buClr>
                        <a:buSzTx/>
                        <a:buFont typeface="Wingdings" pitchFamily="2" charset="2"/>
                        <a:buNone/>
                        <a:tabLst/>
                      </a:pPr>
                      <a:r>
                        <a:rPr kumimoji="0" lang="en-US" sz="1100" b="1" i="0" u="none" strike="noStrike" cap="none" normalizeH="0" baseline="0" smtClean="0">
                          <a:ln>
                            <a:noFill/>
                          </a:ln>
                          <a:solidFill>
                            <a:srgbClr val="009999"/>
                          </a:solidFill>
                          <a:effectLst/>
                          <a:latin typeface="Calibri" pitchFamily="34" charset="0"/>
                        </a:rPr>
                        <a:t>43% Fewer Infections, 38% Fewer Occlusions</a:t>
                      </a:r>
                    </a:p>
                  </a:txBody>
                  <a:tcPr marT="9144" marB="9144"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216119" name="AutoShape 55"/>
          <p:cNvSpPr>
            <a:spLocks noChangeArrowheads="1"/>
          </p:cNvSpPr>
          <p:nvPr/>
        </p:nvSpPr>
        <p:spPr bwMode="auto">
          <a:xfrm>
            <a:off x="76200" y="76200"/>
            <a:ext cx="8991600" cy="7620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PASV Clinical Evidence Matrix</a:t>
            </a:r>
          </a:p>
        </p:txBody>
      </p:sp>
    </p:spTree>
  </p:cSld>
  <p:clrMapOvr>
    <a:masterClrMapping/>
  </p:clrMapOvr>
  <p:transition spd="med" advClick="0">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40" name="Rectangle 57"/>
          <p:cNvSpPr>
            <a:spLocks noChangeArrowheads="1"/>
          </p:cNvSpPr>
          <p:nvPr/>
        </p:nvSpPr>
        <p:spPr bwMode="auto">
          <a:xfrm>
            <a:off x="0" y="762000"/>
            <a:ext cx="9067800" cy="914400"/>
          </a:xfrm>
          <a:prstGeom prst="rect">
            <a:avLst/>
          </a:prstGeom>
          <a:noFill/>
          <a:ln w="9525">
            <a:noFill/>
            <a:miter lim="800000"/>
            <a:headEnd/>
            <a:tailEnd/>
          </a:ln>
        </p:spPr>
        <p:txBody>
          <a:bodyPr anchor="ctr"/>
          <a:lstStyle/>
          <a:p>
            <a:r>
              <a:rPr lang="en-US" sz="2300" b="1">
                <a:solidFill>
                  <a:srgbClr val="009999"/>
                </a:solidFill>
                <a:effectLst>
                  <a:outerShdw blurRad="38100" dist="38100" dir="2700000" algn="tl">
                    <a:srgbClr val="C0C0C0"/>
                  </a:outerShdw>
                </a:effectLst>
              </a:rPr>
              <a:t/>
            </a:r>
            <a:br>
              <a:rPr lang="en-US" sz="2300" b="1">
                <a:solidFill>
                  <a:srgbClr val="009999"/>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Study Location:</a:t>
            </a:r>
            <a:r>
              <a:rPr lang="en-US" sz="2300" b="1">
                <a:solidFill>
                  <a:schemeClr val="tx1"/>
                </a:solidFill>
                <a:effectLst>
                  <a:outerShdw blurRad="38100" dist="38100" dir="2700000" algn="tl">
                    <a:srgbClr val="C0C0C0"/>
                  </a:outerShdw>
                </a:effectLst>
              </a:rPr>
              <a:t> National University of Singapore </a:t>
            </a:r>
            <a:br>
              <a:rPr lang="en-US" sz="2300" b="1">
                <a:solidFill>
                  <a:schemeClr val="tx1"/>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Source:</a:t>
            </a:r>
            <a:r>
              <a:rPr lang="en-US" sz="2300" b="1">
                <a:solidFill>
                  <a:schemeClr val="tx1"/>
                </a:solidFill>
                <a:effectLst>
                  <a:outerShdw blurRad="38100" dist="38100" dir="2700000" algn="tl">
                    <a:srgbClr val="C0C0C0"/>
                  </a:outerShdw>
                </a:effectLst>
              </a:rPr>
              <a:t> Journal of Vascular &amp; Intervention Radiology, 2010</a:t>
            </a:r>
          </a:p>
        </p:txBody>
      </p:sp>
      <p:sp>
        <p:nvSpPr>
          <p:cNvPr id="10" name="Rounded Rectangle 9"/>
          <p:cNvSpPr/>
          <p:nvPr/>
        </p:nvSpPr>
        <p:spPr bwMode="auto">
          <a:xfrm>
            <a:off x="1395413" y="3880709"/>
            <a:ext cx="2749550" cy="2626317"/>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197653" name="Object 2"/>
          <p:cNvGraphicFramePr>
            <a:graphicFrameLocks noChangeAspect="1"/>
          </p:cNvGraphicFramePr>
          <p:nvPr/>
        </p:nvGraphicFramePr>
        <p:xfrm>
          <a:off x="1447800" y="4195763"/>
          <a:ext cx="2447925" cy="2133600"/>
        </p:xfrm>
        <a:graphic>
          <a:graphicData uri="http://schemas.openxmlformats.org/presentationml/2006/ole">
            <p:oleObj spid="_x0000_s197653" name="Chart" r:id="rId4" imgW="4048049" imgH="4524451" progId="MSGraph.Chart.8">
              <p:embed followColorScheme="full"/>
            </p:oleObj>
          </a:graphicData>
        </a:graphic>
      </p:graphicFrame>
      <p:sp>
        <p:nvSpPr>
          <p:cNvPr id="30736" name="Text Box 16"/>
          <p:cNvSpPr txBox="1">
            <a:spLocks noChangeArrowheads="1"/>
          </p:cNvSpPr>
          <p:nvPr/>
        </p:nvSpPr>
        <p:spPr bwMode="auto">
          <a:xfrm>
            <a:off x="1828800" y="6110288"/>
            <a:ext cx="1897063"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rPr>
              <a:t>49% Less Phlebitis</a:t>
            </a:r>
          </a:p>
        </p:txBody>
      </p:sp>
      <p:sp>
        <p:nvSpPr>
          <p:cNvPr id="2" name="Rounded Rectangle 9"/>
          <p:cNvSpPr/>
          <p:nvPr/>
        </p:nvSpPr>
        <p:spPr bwMode="auto">
          <a:xfrm>
            <a:off x="4672013" y="3830603"/>
            <a:ext cx="2749550" cy="2679446"/>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197658" name="Object 2"/>
          <p:cNvGraphicFramePr>
            <a:graphicFrameLocks noChangeAspect="1"/>
          </p:cNvGraphicFramePr>
          <p:nvPr/>
        </p:nvGraphicFramePr>
        <p:xfrm>
          <a:off x="4714875" y="4149725"/>
          <a:ext cx="2447925" cy="2133600"/>
        </p:xfrm>
        <a:graphic>
          <a:graphicData uri="http://schemas.openxmlformats.org/presentationml/2006/ole">
            <p:oleObj spid="_x0000_s197658" name="Chart" r:id="rId5" imgW="4048049" imgH="4524451" progId="MSGraph.Chart.8">
              <p:embed followColorScheme="full"/>
            </p:oleObj>
          </a:graphicData>
        </a:graphic>
      </p:graphicFrame>
      <p:sp>
        <p:nvSpPr>
          <p:cNvPr id="3" name="Text Box 16"/>
          <p:cNvSpPr txBox="1">
            <a:spLocks noChangeArrowheads="1"/>
          </p:cNvSpPr>
          <p:nvPr/>
        </p:nvSpPr>
        <p:spPr bwMode="auto">
          <a:xfrm>
            <a:off x="4933950" y="6096000"/>
            <a:ext cx="2206625"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rPr>
              <a:t>67% Fewer Infections</a:t>
            </a:r>
          </a:p>
        </p:txBody>
      </p:sp>
      <p:sp>
        <p:nvSpPr>
          <p:cNvPr id="197660" name="AutoShape 28"/>
          <p:cNvSpPr>
            <a:spLocks noChangeArrowheads="1"/>
          </p:cNvSpPr>
          <p:nvPr/>
        </p:nvSpPr>
        <p:spPr bwMode="auto">
          <a:xfrm>
            <a:off x="76200" y="76200"/>
            <a:ext cx="8991600" cy="8382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PASV PICC vs. Groshong PICC</a:t>
            </a:r>
          </a:p>
        </p:txBody>
      </p:sp>
      <p:sp>
        <p:nvSpPr>
          <p:cNvPr id="4" name="Text Box 16"/>
          <p:cNvSpPr txBox="1">
            <a:spLocks noChangeArrowheads="1"/>
          </p:cNvSpPr>
          <p:nvPr/>
        </p:nvSpPr>
        <p:spPr bwMode="auto">
          <a:xfrm>
            <a:off x="1752600" y="3900488"/>
            <a:ext cx="2078038"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Number of Phlebitis</a:t>
            </a:r>
          </a:p>
        </p:txBody>
      </p:sp>
      <p:sp>
        <p:nvSpPr>
          <p:cNvPr id="5" name="Text Box 16"/>
          <p:cNvSpPr txBox="1">
            <a:spLocks noChangeArrowheads="1"/>
          </p:cNvSpPr>
          <p:nvPr/>
        </p:nvSpPr>
        <p:spPr bwMode="auto">
          <a:xfrm>
            <a:off x="5016500" y="3900488"/>
            <a:ext cx="2195513"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Number of Infections</a:t>
            </a:r>
          </a:p>
        </p:txBody>
      </p:sp>
      <p:sp>
        <p:nvSpPr>
          <p:cNvPr id="197665" name="Rectangle 3"/>
          <p:cNvSpPr>
            <a:spLocks noChangeArrowheads="1"/>
          </p:cNvSpPr>
          <p:nvPr/>
        </p:nvSpPr>
        <p:spPr bwMode="auto">
          <a:xfrm>
            <a:off x="762000" y="2027238"/>
            <a:ext cx="8686800" cy="3916362"/>
          </a:xfrm>
          <a:prstGeom prst="rect">
            <a:avLst/>
          </a:prstGeom>
          <a:noFill/>
          <a:ln w="9525">
            <a:noFill/>
            <a:miter lim="800000"/>
            <a:headEnd/>
            <a:tailEnd/>
          </a:ln>
        </p:spPr>
        <p:txBody>
          <a:bodyPr/>
          <a:lstStyle/>
          <a:p>
            <a:pPr marL="406400" indent="-406400">
              <a:lnSpc>
                <a:spcPct val="120000"/>
              </a:lnSpc>
              <a:spcBef>
                <a:spcPct val="20000"/>
              </a:spcBef>
              <a:buClr>
                <a:srgbClr val="99FF33"/>
              </a:buClr>
              <a:buFont typeface="Wingdings" pitchFamily="2" charset="2"/>
              <a:buBlip>
                <a:blip r:embed="rId6"/>
              </a:buBlip>
            </a:pPr>
            <a:r>
              <a:rPr lang="en-US" sz="2200" b="1">
                <a:solidFill>
                  <a:srgbClr val="009999"/>
                </a:solidFill>
              </a:rPr>
              <a:t>Prospective Randomized Trial of 392 PICC Placements </a:t>
            </a:r>
          </a:p>
          <a:p>
            <a:pPr marL="406400" indent="-406400">
              <a:lnSpc>
                <a:spcPct val="120000"/>
              </a:lnSpc>
              <a:spcBef>
                <a:spcPct val="20000"/>
              </a:spcBef>
              <a:buClr>
                <a:srgbClr val="99FF33"/>
              </a:buClr>
              <a:buFont typeface="Wingdings" pitchFamily="2" charset="2"/>
              <a:buBlip>
                <a:blip r:embed="rId6"/>
              </a:buBlip>
            </a:pPr>
            <a:r>
              <a:rPr lang="en-US" sz="2200" b="1">
                <a:solidFill>
                  <a:srgbClr val="009999"/>
                </a:solidFill>
              </a:rPr>
              <a:t>PASV had 49% Less Phlebitis vs. Groshong</a:t>
            </a:r>
            <a:endParaRPr lang="en-US" sz="2200" b="1" baseline="30000">
              <a:solidFill>
                <a:srgbClr val="009999"/>
              </a:solidFill>
              <a:sym typeface="Wingdings" pitchFamily="2" charset="2"/>
            </a:endParaRPr>
          </a:p>
          <a:p>
            <a:pPr marL="406400" indent="-406400">
              <a:lnSpc>
                <a:spcPct val="120000"/>
              </a:lnSpc>
              <a:spcBef>
                <a:spcPct val="20000"/>
              </a:spcBef>
              <a:buClr>
                <a:srgbClr val="99FF33"/>
              </a:buClr>
              <a:buFont typeface="Wingdings" pitchFamily="2" charset="2"/>
              <a:buBlip>
                <a:blip r:embed="rId6"/>
              </a:buBlip>
            </a:pPr>
            <a:r>
              <a:rPr lang="en-US" sz="2200" b="1">
                <a:solidFill>
                  <a:srgbClr val="009999"/>
                </a:solidFill>
              </a:rPr>
              <a:t>PASV had 67% fewer Infections vs. Groshong</a:t>
            </a:r>
            <a:endParaRPr lang="en-US" sz="2900" b="1">
              <a:solidFill>
                <a:srgbClr val="009999"/>
              </a:solidFill>
            </a:endParaRPr>
          </a:p>
        </p:txBody>
      </p:sp>
    </p:spTree>
  </p:cSld>
  <p:clrMapOvr>
    <a:masterClrMapping/>
  </p:clrMapOvr>
  <p:transition spd="med" advClick="0">
    <p:wheel spokes="3"/>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165" name="Rounded Rectangle 9"/>
          <p:cNvPicPr>
            <a:picLocks noChangeArrowheads="1"/>
          </p:cNvPicPr>
          <p:nvPr/>
        </p:nvPicPr>
        <p:blipFill>
          <a:blip r:embed="rId4" cstate="print"/>
          <a:srcRect l="23654" t="14285" r="10652" b="11688"/>
          <a:stretch>
            <a:fillRect/>
          </a:stretch>
        </p:blipFill>
        <p:spPr bwMode="auto">
          <a:xfrm>
            <a:off x="4724400" y="3124200"/>
            <a:ext cx="5334000" cy="4343400"/>
          </a:xfrm>
          <a:prstGeom prst="rect">
            <a:avLst/>
          </a:prstGeom>
          <a:noFill/>
        </p:spPr>
      </p:pic>
      <p:pic>
        <p:nvPicPr>
          <p:cNvPr id="171159" name="Rounded Rectangle 9"/>
          <p:cNvPicPr>
            <a:picLocks noChangeArrowheads="1"/>
          </p:cNvPicPr>
          <p:nvPr/>
        </p:nvPicPr>
        <p:blipFill>
          <a:blip r:embed="rId5" cstate="print"/>
          <a:srcRect l="10652" t="11688" r="22766" b="14285"/>
          <a:stretch>
            <a:fillRect/>
          </a:stretch>
        </p:blipFill>
        <p:spPr bwMode="auto">
          <a:xfrm>
            <a:off x="-990600" y="3048000"/>
            <a:ext cx="5715000" cy="4343400"/>
          </a:xfrm>
          <a:prstGeom prst="rect">
            <a:avLst/>
          </a:prstGeom>
          <a:noFill/>
        </p:spPr>
      </p:pic>
      <p:sp>
        <p:nvSpPr>
          <p:cNvPr id="171115" name="Rectangle 57"/>
          <p:cNvSpPr>
            <a:spLocks noChangeArrowheads="1"/>
          </p:cNvSpPr>
          <p:nvPr/>
        </p:nvSpPr>
        <p:spPr bwMode="auto">
          <a:xfrm>
            <a:off x="76200" y="914400"/>
            <a:ext cx="9067800" cy="914400"/>
          </a:xfrm>
          <a:prstGeom prst="rect">
            <a:avLst/>
          </a:prstGeom>
          <a:noFill/>
          <a:ln w="9525">
            <a:noFill/>
            <a:miter lim="800000"/>
            <a:headEnd/>
            <a:tailEnd/>
          </a:ln>
        </p:spPr>
        <p:txBody>
          <a:bodyPr anchor="ctr"/>
          <a:lstStyle/>
          <a:p>
            <a:r>
              <a:rPr lang="en-US" sz="2300" b="1" u="sng">
                <a:solidFill>
                  <a:schemeClr val="tx1"/>
                </a:solidFill>
                <a:effectLst>
                  <a:outerShdw blurRad="38100" dist="38100" dir="2700000" algn="tl">
                    <a:srgbClr val="C0C0C0"/>
                  </a:outerShdw>
                </a:effectLst>
              </a:rPr>
              <a:t>Study Location:</a:t>
            </a:r>
            <a:r>
              <a:rPr lang="en-US" sz="2300" b="1">
                <a:solidFill>
                  <a:schemeClr val="tx1"/>
                </a:solidFill>
                <a:effectLst>
                  <a:outerShdw blurRad="38100" dist="38100" dir="2700000" algn="tl">
                    <a:srgbClr val="C0C0C0"/>
                  </a:outerShdw>
                </a:effectLst>
              </a:rPr>
              <a:t> St. Joseph’s Hospital (Tampa Florida)</a:t>
            </a:r>
            <a:br>
              <a:rPr lang="en-US" sz="2300" b="1">
                <a:solidFill>
                  <a:schemeClr val="tx1"/>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Source:</a:t>
            </a:r>
            <a:r>
              <a:rPr lang="en-US" sz="2300" b="1">
                <a:solidFill>
                  <a:schemeClr val="tx1"/>
                </a:solidFill>
                <a:effectLst>
                  <a:outerShdw blurRad="38100" dist="38100" dir="2700000" algn="tl">
                    <a:srgbClr val="C0C0C0"/>
                  </a:outerShdw>
                </a:effectLst>
              </a:rPr>
              <a:t> FPIC Conference 2006, INS National Conference 2006. </a:t>
            </a:r>
            <a:endParaRPr lang="en-US" sz="2300" b="1" i="1">
              <a:solidFill>
                <a:schemeClr val="tx1"/>
              </a:solidFill>
              <a:effectLst>
                <a:outerShdw blurRad="38100" dist="38100" dir="2700000" algn="tl">
                  <a:srgbClr val="C0C0C0"/>
                </a:outerShdw>
              </a:effectLst>
            </a:endParaRPr>
          </a:p>
        </p:txBody>
      </p:sp>
      <p:graphicFrame>
        <p:nvGraphicFramePr>
          <p:cNvPr id="171121" name="Object 2"/>
          <p:cNvGraphicFramePr>
            <a:graphicFrameLocks noChangeAspect="1"/>
          </p:cNvGraphicFramePr>
          <p:nvPr/>
        </p:nvGraphicFramePr>
        <p:xfrm>
          <a:off x="88900" y="3429000"/>
          <a:ext cx="4330700" cy="3162300"/>
        </p:xfrm>
        <a:graphic>
          <a:graphicData uri="http://schemas.openxmlformats.org/presentationml/2006/ole">
            <p:oleObj spid="_x0000_s171121" name="Chart" r:id="rId6" imgW="7229551" imgH="5257800" progId="MSGraph.Chart.8">
              <p:embed followColorScheme="full"/>
            </p:oleObj>
          </a:graphicData>
        </a:graphic>
      </p:graphicFrame>
      <p:sp>
        <p:nvSpPr>
          <p:cNvPr id="30736" name="Text Box 16"/>
          <p:cNvSpPr txBox="1">
            <a:spLocks noChangeArrowheads="1"/>
          </p:cNvSpPr>
          <p:nvPr/>
        </p:nvSpPr>
        <p:spPr bwMode="auto">
          <a:xfrm>
            <a:off x="825500" y="5867400"/>
            <a:ext cx="184150" cy="30480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endParaRPr lang="pt-BR" sz="1400" b="1">
              <a:solidFill>
                <a:schemeClr val="hlink"/>
              </a:solidFill>
              <a:latin typeface="Trebuchet MS" pitchFamily="34" charset="0"/>
            </a:endParaRPr>
          </a:p>
        </p:txBody>
      </p:sp>
      <p:sp>
        <p:nvSpPr>
          <p:cNvPr id="171123" name="Rectangle 55"/>
          <p:cNvSpPr>
            <a:spLocks noChangeArrowheads="1"/>
          </p:cNvSpPr>
          <p:nvPr/>
        </p:nvSpPr>
        <p:spPr bwMode="auto">
          <a:xfrm>
            <a:off x="646113" y="5943600"/>
            <a:ext cx="1828800" cy="609600"/>
          </a:xfrm>
          <a:prstGeom prst="rect">
            <a:avLst/>
          </a:prstGeom>
          <a:noFill/>
          <a:ln w="9525">
            <a:noFill/>
            <a:miter lim="800000"/>
            <a:headEnd/>
            <a:tailEnd/>
          </a:ln>
        </p:spPr>
        <p:txBody>
          <a:bodyPr anchor="ctr"/>
          <a:lstStyle/>
          <a:p>
            <a:pPr algn="ctr" eaLnBrk="0" hangingPunct="0"/>
            <a:r>
              <a:rPr lang="en-US" sz="1400" b="1">
                <a:solidFill>
                  <a:schemeClr val="tx1"/>
                </a:solidFill>
              </a:rPr>
              <a:t>PASV Not In Use </a:t>
            </a:r>
          </a:p>
        </p:txBody>
      </p:sp>
      <p:sp>
        <p:nvSpPr>
          <p:cNvPr id="171124" name="Rectangle 55"/>
          <p:cNvSpPr>
            <a:spLocks noChangeArrowheads="1"/>
          </p:cNvSpPr>
          <p:nvPr/>
        </p:nvSpPr>
        <p:spPr bwMode="auto">
          <a:xfrm>
            <a:off x="2627313" y="5943600"/>
            <a:ext cx="1828800" cy="609600"/>
          </a:xfrm>
          <a:prstGeom prst="rect">
            <a:avLst/>
          </a:prstGeom>
          <a:noFill/>
          <a:ln w="9525">
            <a:noFill/>
            <a:miter lim="800000"/>
            <a:headEnd/>
            <a:tailEnd/>
          </a:ln>
        </p:spPr>
        <p:txBody>
          <a:bodyPr anchor="ctr"/>
          <a:lstStyle/>
          <a:p>
            <a:pPr algn="ctr" eaLnBrk="0" hangingPunct="0"/>
            <a:r>
              <a:rPr lang="en-US" sz="1400" b="1">
                <a:solidFill>
                  <a:schemeClr val="tx1"/>
                </a:solidFill>
              </a:rPr>
              <a:t>PASV In Use </a:t>
            </a:r>
          </a:p>
        </p:txBody>
      </p:sp>
      <p:sp>
        <p:nvSpPr>
          <p:cNvPr id="171125" name="Rectangle 55"/>
          <p:cNvSpPr>
            <a:spLocks noChangeArrowheads="1"/>
          </p:cNvSpPr>
          <p:nvPr/>
        </p:nvSpPr>
        <p:spPr bwMode="auto">
          <a:xfrm>
            <a:off x="963613" y="3733800"/>
            <a:ext cx="2667000" cy="609600"/>
          </a:xfrm>
          <a:prstGeom prst="rect">
            <a:avLst/>
          </a:prstGeom>
          <a:noFill/>
          <a:ln w="9525">
            <a:noFill/>
            <a:miter lim="800000"/>
            <a:headEnd/>
            <a:tailEnd/>
          </a:ln>
        </p:spPr>
        <p:txBody>
          <a:bodyPr anchor="ctr"/>
          <a:lstStyle/>
          <a:p>
            <a:pPr algn="ctr" eaLnBrk="0" hangingPunct="0"/>
            <a:r>
              <a:rPr lang="en-US" sz="1800" b="1">
                <a:solidFill>
                  <a:schemeClr val="tx1"/>
                </a:solidFill>
                <a:effectLst>
                  <a:outerShdw blurRad="38100" dist="38100" dir="2700000" algn="tl">
                    <a:srgbClr val="C0C0C0"/>
                  </a:outerShdw>
                </a:effectLst>
              </a:rPr>
              <a:t>PICC Infections Per Month</a:t>
            </a:r>
          </a:p>
        </p:txBody>
      </p:sp>
      <p:sp>
        <p:nvSpPr>
          <p:cNvPr id="171126" name="Rectangle 118"/>
          <p:cNvSpPr>
            <a:spLocks noChangeArrowheads="1"/>
          </p:cNvSpPr>
          <p:nvPr/>
        </p:nvSpPr>
        <p:spPr bwMode="auto">
          <a:xfrm>
            <a:off x="1192213" y="6400800"/>
            <a:ext cx="304800" cy="228600"/>
          </a:xfrm>
          <a:prstGeom prst="rect">
            <a:avLst/>
          </a:prstGeom>
          <a:gradFill rotWithShape="1">
            <a:gsLst>
              <a:gs pos="0">
                <a:srgbClr val="0000FF">
                  <a:gamma/>
                  <a:shade val="72941"/>
                  <a:invGamma/>
                </a:srgbClr>
              </a:gs>
              <a:gs pos="100000">
                <a:srgbClr val="0000FF"/>
              </a:gs>
            </a:gsLst>
            <a:lin ang="5400000" scaled="1"/>
          </a:gradFill>
          <a:ln w="9525">
            <a:solidFill>
              <a:schemeClr val="tx1"/>
            </a:solidFill>
            <a:miter lim="800000"/>
            <a:headEnd/>
            <a:tailEnd/>
          </a:ln>
          <a:effectLst>
            <a:outerShdw dist="25400" algn="ctr" rotWithShape="0">
              <a:srgbClr val="808080">
                <a:alpha val="50000"/>
              </a:srgbClr>
            </a:outerShdw>
          </a:effectLst>
        </p:spPr>
        <p:txBody>
          <a:bodyPr wrap="none" anchor="ctr"/>
          <a:lstStyle/>
          <a:p>
            <a:endParaRPr lang="pt-BR"/>
          </a:p>
        </p:txBody>
      </p:sp>
      <p:sp>
        <p:nvSpPr>
          <p:cNvPr id="171127" name="Rectangle 55"/>
          <p:cNvSpPr>
            <a:spLocks noChangeArrowheads="1"/>
          </p:cNvSpPr>
          <p:nvPr/>
        </p:nvSpPr>
        <p:spPr bwMode="auto">
          <a:xfrm>
            <a:off x="1344613" y="6248400"/>
            <a:ext cx="762000" cy="609600"/>
          </a:xfrm>
          <a:prstGeom prst="rect">
            <a:avLst/>
          </a:prstGeom>
          <a:noFill/>
          <a:ln w="9525">
            <a:noFill/>
            <a:miter lim="800000"/>
            <a:headEnd/>
            <a:tailEnd/>
          </a:ln>
        </p:spPr>
        <p:txBody>
          <a:bodyPr anchor="ctr"/>
          <a:lstStyle/>
          <a:p>
            <a:pPr algn="ctr" eaLnBrk="0" hangingPunct="0"/>
            <a:r>
              <a:rPr lang="en-US" sz="1800" b="1">
                <a:solidFill>
                  <a:schemeClr val="tx1"/>
                </a:solidFill>
                <a:effectLst>
                  <a:outerShdw blurRad="38100" dist="38100" dir="2700000" algn="tl">
                    <a:srgbClr val="C0C0C0"/>
                  </a:outerShdw>
                </a:effectLst>
              </a:rPr>
              <a:t>ICU</a:t>
            </a:r>
          </a:p>
        </p:txBody>
      </p:sp>
      <p:sp>
        <p:nvSpPr>
          <p:cNvPr id="171128" name="Rectangle 120"/>
          <p:cNvSpPr>
            <a:spLocks noChangeArrowheads="1"/>
          </p:cNvSpPr>
          <p:nvPr/>
        </p:nvSpPr>
        <p:spPr bwMode="auto">
          <a:xfrm>
            <a:off x="2411413" y="6400800"/>
            <a:ext cx="304800" cy="228600"/>
          </a:xfrm>
          <a:prstGeom prst="rect">
            <a:avLst/>
          </a:prstGeom>
          <a:gradFill rotWithShape="1">
            <a:gsLst>
              <a:gs pos="0">
                <a:srgbClr val="00FF00">
                  <a:gamma/>
                  <a:shade val="72941"/>
                  <a:invGamma/>
                </a:srgbClr>
              </a:gs>
              <a:gs pos="100000">
                <a:srgbClr val="00FF00"/>
              </a:gs>
            </a:gsLst>
            <a:lin ang="5400000" scaled="1"/>
          </a:gradFill>
          <a:ln w="9525" algn="ctr">
            <a:solidFill>
              <a:schemeClr val="tx1"/>
            </a:solidFill>
            <a:miter lim="800000"/>
            <a:headEnd/>
            <a:tailEnd/>
          </a:ln>
          <a:effectLst>
            <a:outerShdw dist="35921" dir="2700000" algn="ctr" rotWithShape="0">
              <a:srgbClr val="808080">
                <a:alpha val="50000"/>
              </a:srgbClr>
            </a:outerShdw>
          </a:effectLst>
        </p:spPr>
        <p:txBody>
          <a:bodyPr wrap="none" anchor="ctr"/>
          <a:lstStyle/>
          <a:p>
            <a:endParaRPr lang="pt-BR"/>
          </a:p>
        </p:txBody>
      </p:sp>
      <p:sp>
        <p:nvSpPr>
          <p:cNvPr id="171129" name="Rectangle 55"/>
          <p:cNvSpPr>
            <a:spLocks noChangeArrowheads="1"/>
          </p:cNvSpPr>
          <p:nvPr/>
        </p:nvSpPr>
        <p:spPr bwMode="auto">
          <a:xfrm>
            <a:off x="2563813" y="6248400"/>
            <a:ext cx="1295400" cy="609600"/>
          </a:xfrm>
          <a:prstGeom prst="rect">
            <a:avLst/>
          </a:prstGeom>
          <a:noFill/>
          <a:ln w="9525">
            <a:noFill/>
            <a:miter lim="800000"/>
            <a:headEnd/>
            <a:tailEnd/>
          </a:ln>
        </p:spPr>
        <p:txBody>
          <a:bodyPr anchor="ctr"/>
          <a:lstStyle/>
          <a:p>
            <a:pPr algn="ctr" eaLnBrk="0" hangingPunct="0"/>
            <a:r>
              <a:rPr lang="en-US" sz="1800" b="1">
                <a:solidFill>
                  <a:schemeClr val="tx1"/>
                </a:solidFill>
                <a:effectLst>
                  <a:outerShdw blurRad="38100" dist="38100" dir="2700000" algn="tl">
                    <a:srgbClr val="C0C0C0"/>
                  </a:outerShdw>
                </a:effectLst>
              </a:rPr>
              <a:t>Non-ICU</a:t>
            </a:r>
          </a:p>
        </p:txBody>
      </p:sp>
      <p:grpSp>
        <p:nvGrpSpPr>
          <p:cNvPr id="171136" name="Group 20"/>
          <p:cNvGrpSpPr>
            <a:grpSpLocks/>
          </p:cNvGrpSpPr>
          <p:nvPr/>
        </p:nvGrpSpPr>
        <p:grpSpPr bwMode="auto">
          <a:xfrm>
            <a:off x="4800600" y="3429000"/>
            <a:ext cx="4191000" cy="3162300"/>
            <a:chOff x="2295" y="1056"/>
            <a:chExt cx="2728" cy="1992"/>
          </a:xfrm>
        </p:grpSpPr>
        <p:graphicFrame>
          <p:nvGraphicFramePr>
            <p:cNvPr id="171137" name="Object 2"/>
            <p:cNvGraphicFramePr>
              <a:graphicFrameLocks noChangeAspect="1"/>
            </p:cNvGraphicFramePr>
            <p:nvPr/>
          </p:nvGraphicFramePr>
          <p:xfrm>
            <a:off x="2295" y="1056"/>
            <a:ext cx="2728" cy="1992"/>
          </p:xfrm>
          <a:graphic>
            <a:graphicData uri="http://schemas.openxmlformats.org/presentationml/2006/ole">
              <p:oleObj spid="_x0000_s171137" name="Chart" r:id="rId7" imgW="7239000" imgH="5257800" progId="MSGraph.Chart.8">
                <p:embed followColorScheme="full"/>
              </p:oleObj>
            </a:graphicData>
          </a:graphic>
        </p:graphicFrame>
        <p:sp>
          <p:nvSpPr>
            <p:cNvPr id="2" name="Text Box 16"/>
            <p:cNvSpPr txBox="1">
              <a:spLocks noChangeArrowheads="1"/>
            </p:cNvSpPr>
            <p:nvPr/>
          </p:nvSpPr>
          <p:spPr bwMode="auto">
            <a:xfrm>
              <a:off x="2736" y="2592"/>
              <a:ext cx="116" cy="19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endParaRPr lang="pt-BR" sz="1400" b="1">
                <a:solidFill>
                  <a:schemeClr val="hlink"/>
                </a:solidFill>
                <a:latin typeface="Trebuchet MS" pitchFamily="34" charset="0"/>
              </a:endParaRPr>
            </a:p>
          </p:txBody>
        </p:sp>
      </p:grpSp>
      <p:sp>
        <p:nvSpPr>
          <p:cNvPr id="171139" name="Rectangle 55"/>
          <p:cNvSpPr>
            <a:spLocks noChangeArrowheads="1"/>
          </p:cNvSpPr>
          <p:nvPr/>
        </p:nvSpPr>
        <p:spPr bwMode="auto">
          <a:xfrm>
            <a:off x="5334000" y="3733800"/>
            <a:ext cx="3429000" cy="609600"/>
          </a:xfrm>
          <a:prstGeom prst="rect">
            <a:avLst/>
          </a:prstGeom>
          <a:noFill/>
          <a:ln w="9525">
            <a:noFill/>
            <a:miter lim="800000"/>
            <a:headEnd/>
            <a:tailEnd/>
          </a:ln>
        </p:spPr>
        <p:txBody>
          <a:bodyPr anchor="ctr"/>
          <a:lstStyle/>
          <a:p>
            <a:pPr algn="ctr" eaLnBrk="0" hangingPunct="0"/>
            <a:r>
              <a:rPr lang="en-US" sz="1800" b="1">
                <a:solidFill>
                  <a:schemeClr val="tx1"/>
                </a:solidFill>
                <a:effectLst>
                  <a:outerShdw blurRad="38100" dist="38100" dir="2700000" algn="tl">
                    <a:srgbClr val="C0C0C0"/>
                  </a:outerShdw>
                </a:effectLst>
              </a:rPr>
              <a:t>PICC Placements vs. TPA Usage</a:t>
            </a:r>
          </a:p>
        </p:txBody>
      </p:sp>
      <p:sp>
        <p:nvSpPr>
          <p:cNvPr id="171140" name="Rectangle 55"/>
          <p:cNvSpPr>
            <a:spLocks noChangeArrowheads="1"/>
          </p:cNvSpPr>
          <p:nvPr/>
        </p:nvSpPr>
        <p:spPr bwMode="auto">
          <a:xfrm>
            <a:off x="5486400" y="4876800"/>
            <a:ext cx="1066800" cy="609600"/>
          </a:xfrm>
          <a:prstGeom prst="rect">
            <a:avLst/>
          </a:prstGeom>
          <a:noFill/>
          <a:ln w="9525">
            <a:noFill/>
            <a:miter lim="800000"/>
            <a:headEnd/>
            <a:tailEnd/>
          </a:ln>
        </p:spPr>
        <p:txBody>
          <a:bodyPr anchor="ctr"/>
          <a:lstStyle/>
          <a:p>
            <a:pPr algn="ctr" eaLnBrk="0" hangingPunct="0"/>
            <a:r>
              <a:rPr lang="en-US" sz="1400" b="1">
                <a:solidFill>
                  <a:schemeClr val="bg1"/>
                </a:solidFill>
              </a:rPr>
              <a:t>1,348</a:t>
            </a:r>
          </a:p>
        </p:txBody>
      </p:sp>
      <p:sp>
        <p:nvSpPr>
          <p:cNvPr id="171141" name="Rectangle 55"/>
          <p:cNvSpPr>
            <a:spLocks noChangeArrowheads="1"/>
          </p:cNvSpPr>
          <p:nvPr/>
        </p:nvSpPr>
        <p:spPr bwMode="auto">
          <a:xfrm>
            <a:off x="6096000" y="5486400"/>
            <a:ext cx="1066800" cy="609600"/>
          </a:xfrm>
          <a:prstGeom prst="rect">
            <a:avLst/>
          </a:prstGeom>
          <a:noFill/>
          <a:ln w="9525">
            <a:noFill/>
            <a:miter lim="800000"/>
            <a:headEnd/>
            <a:tailEnd/>
          </a:ln>
        </p:spPr>
        <p:txBody>
          <a:bodyPr anchor="ctr"/>
          <a:lstStyle/>
          <a:p>
            <a:pPr algn="ctr" eaLnBrk="0" hangingPunct="0"/>
            <a:r>
              <a:rPr lang="en-US" sz="1400" b="1">
                <a:solidFill>
                  <a:schemeClr val="bg1"/>
                </a:solidFill>
              </a:rPr>
              <a:t>599</a:t>
            </a:r>
          </a:p>
        </p:txBody>
      </p:sp>
      <p:sp>
        <p:nvSpPr>
          <p:cNvPr id="171142" name="Rectangle 55"/>
          <p:cNvSpPr>
            <a:spLocks noChangeArrowheads="1"/>
          </p:cNvSpPr>
          <p:nvPr/>
        </p:nvSpPr>
        <p:spPr bwMode="auto">
          <a:xfrm>
            <a:off x="7239000" y="4114800"/>
            <a:ext cx="1066800" cy="609600"/>
          </a:xfrm>
          <a:prstGeom prst="rect">
            <a:avLst/>
          </a:prstGeom>
          <a:noFill/>
          <a:ln w="9525">
            <a:noFill/>
            <a:miter lim="800000"/>
            <a:headEnd/>
            <a:tailEnd/>
          </a:ln>
        </p:spPr>
        <p:txBody>
          <a:bodyPr anchor="ctr"/>
          <a:lstStyle/>
          <a:p>
            <a:pPr algn="ctr" eaLnBrk="0" hangingPunct="0"/>
            <a:r>
              <a:rPr lang="en-US" sz="1400" b="1">
                <a:solidFill>
                  <a:schemeClr val="bg1"/>
                </a:solidFill>
              </a:rPr>
              <a:t>2,357</a:t>
            </a:r>
          </a:p>
        </p:txBody>
      </p:sp>
      <p:sp>
        <p:nvSpPr>
          <p:cNvPr id="171143" name="Rectangle 55"/>
          <p:cNvSpPr>
            <a:spLocks noChangeArrowheads="1"/>
          </p:cNvSpPr>
          <p:nvPr/>
        </p:nvSpPr>
        <p:spPr bwMode="auto">
          <a:xfrm>
            <a:off x="7924800" y="5638800"/>
            <a:ext cx="1066800" cy="609600"/>
          </a:xfrm>
          <a:prstGeom prst="rect">
            <a:avLst/>
          </a:prstGeom>
          <a:noFill/>
          <a:ln w="9525">
            <a:noFill/>
            <a:miter lim="800000"/>
            <a:headEnd/>
            <a:tailEnd/>
          </a:ln>
        </p:spPr>
        <p:txBody>
          <a:bodyPr anchor="ctr"/>
          <a:lstStyle/>
          <a:p>
            <a:pPr algn="ctr" eaLnBrk="0" hangingPunct="0"/>
            <a:r>
              <a:rPr lang="en-US" sz="1400" b="1">
                <a:solidFill>
                  <a:schemeClr val="tx1"/>
                </a:solidFill>
              </a:rPr>
              <a:t>70</a:t>
            </a:r>
          </a:p>
        </p:txBody>
      </p:sp>
      <p:sp>
        <p:nvSpPr>
          <p:cNvPr id="171144" name="Rectangle 136"/>
          <p:cNvSpPr>
            <a:spLocks noChangeArrowheads="1"/>
          </p:cNvSpPr>
          <p:nvPr/>
        </p:nvSpPr>
        <p:spPr bwMode="auto">
          <a:xfrm>
            <a:off x="5181600" y="6400800"/>
            <a:ext cx="304800" cy="228600"/>
          </a:xfrm>
          <a:prstGeom prst="rect">
            <a:avLst/>
          </a:prstGeom>
          <a:gradFill rotWithShape="1">
            <a:gsLst>
              <a:gs pos="0">
                <a:srgbClr val="0000FF">
                  <a:gamma/>
                  <a:shade val="72941"/>
                  <a:invGamma/>
                </a:srgbClr>
              </a:gs>
              <a:gs pos="100000">
                <a:srgbClr val="0000FF"/>
              </a:gs>
            </a:gsLst>
            <a:lin ang="5400000" scaled="1"/>
          </a:gradFill>
          <a:ln w="9525" algn="ctr">
            <a:solidFill>
              <a:schemeClr val="tx1"/>
            </a:solidFill>
            <a:miter lim="800000"/>
            <a:headEnd/>
            <a:tailEnd/>
          </a:ln>
          <a:effectLst>
            <a:outerShdw dist="25400" algn="ctr" rotWithShape="0">
              <a:srgbClr val="808080">
                <a:alpha val="50000"/>
              </a:srgbClr>
            </a:outerShdw>
          </a:effectLst>
        </p:spPr>
        <p:txBody>
          <a:bodyPr wrap="none" anchor="ctr"/>
          <a:lstStyle/>
          <a:p>
            <a:endParaRPr lang="pt-BR"/>
          </a:p>
        </p:txBody>
      </p:sp>
      <p:sp>
        <p:nvSpPr>
          <p:cNvPr id="171145" name="Rectangle 55"/>
          <p:cNvSpPr>
            <a:spLocks noChangeArrowheads="1"/>
          </p:cNvSpPr>
          <p:nvPr/>
        </p:nvSpPr>
        <p:spPr bwMode="auto">
          <a:xfrm>
            <a:off x="5334000" y="6248400"/>
            <a:ext cx="1981200" cy="609600"/>
          </a:xfrm>
          <a:prstGeom prst="rect">
            <a:avLst/>
          </a:prstGeom>
          <a:noFill/>
          <a:ln w="9525">
            <a:noFill/>
            <a:miter lim="800000"/>
            <a:headEnd/>
            <a:tailEnd/>
          </a:ln>
        </p:spPr>
        <p:txBody>
          <a:bodyPr anchor="ctr"/>
          <a:lstStyle/>
          <a:p>
            <a:pPr algn="ctr" eaLnBrk="0" hangingPunct="0"/>
            <a:r>
              <a:rPr lang="en-US" sz="1800" b="1">
                <a:solidFill>
                  <a:schemeClr val="tx1"/>
                </a:solidFill>
                <a:effectLst>
                  <a:outerShdw blurRad="38100" dist="38100" dir="2700000" algn="tl">
                    <a:srgbClr val="C0C0C0"/>
                  </a:outerShdw>
                </a:effectLst>
              </a:rPr>
              <a:t>PICC Lines Placed</a:t>
            </a:r>
          </a:p>
        </p:txBody>
      </p:sp>
      <p:sp>
        <p:nvSpPr>
          <p:cNvPr id="171146" name="Rectangle 138"/>
          <p:cNvSpPr>
            <a:spLocks noChangeArrowheads="1"/>
          </p:cNvSpPr>
          <p:nvPr/>
        </p:nvSpPr>
        <p:spPr bwMode="auto">
          <a:xfrm>
            <a:off x="7315200" y="6400800"/>
            <a:ext cx="304800" cy="228600"/>
          </a:xfrm>
          <a:prstGeom prst="rect">
            <a:avLst/>
          </a:prstGeom>
          <a:gradFill rotWithShape="1">
            <a:gsLst>
              <a:gs pos="0">
                <a:srgbClr val="00FF00">
                  <a:gamma/>
                  <a:shade val="72941"/>
                  <a:invGamma/>
                </a:srgbClr>
              </a:gs>
              <a:gs pos="100000">
                <a:srgbClr val="00FF00"/>
              </a:gs>
            </a:gsLst>
            <a:lin ang="5400000" scaled="1"/>
          </a:gradFill>
          <a:ln w="9525" algn="ctr">
            <a:solidFill>
              <a:schemeClr val="tx1"/>
            </a:solidFill>
            <a:miter lim="800000"/>
            <a:headEnd/>
            <a:tailEnd/>
          </a:ln>
          <a:effectLst>
            <a:outerShdw dist="35921" dir="2700000" algn="ctr" rotWithShape="0">
              <a:srgbClr val="808080">
                <a:alpha val="50000"/>
              </a:srgbClr>
            </a:outerShdw>
          </a:effectLst>
        </p:spPr>
        <p:txBody>
          <a:bodyPr wrap="none" anchor="ctr"/>
          <a:lstStyle/>
          <a:p>
            <a:endParaRPr lang="pt-BR"/>
          </a:p>
        </p:txBody>
      </p:sp>
      <p:sp>
        <p:nvSpPr>
          <p:cNvPr id="171147" name="Rectangle 55"/>
          <p:cNvSpPr>
            <a:spLocks noChangeArrowheads="1"/>
          </p:cNvSpPr>
          <p:nvPr/>
        </p:nvSpPr>
        <p:spPr bwMode="auto">
          <a:xfrm>
            <a:off x="7543800" y="6248400"/>
            <a:ext cx="1295400" cy="609600"/>
          </a:xfrm>
          <a:prstGeom prst="rect">
            <a:avLst/>
          </a:prstGeom>
          <a:noFill/>
          <a:ln w="9525">
            <a:noFill/>
            <a:miter lim="800000"/>
            <a:headEnd/>
            <a:tailEnd/>
          </a:ln>
        </p:spPr>
        <p:txBody>
          <a:bodyPr anchor="ctr"/>
          <a:lstStyle/>
          <a:p>
            <a:pPr algn="ctr" eaLnBrk="0" hangingPunct="0"/>
            <a:r>
              <a:rPr lang="en-US" sz="1800" b="1">
                <a:solidFill>
                  <a:schemeClr val="tx1"/>
                </a:solidFill>
                <a:effectLst>
                  <a:outerShdw blurRad="38100" dist="38100" dir="2700000" algn="tl">
                    <a:srgbClr val="C0C0C0"/>
                  </a:outerShdw>
                </a:effectLst>
              </a:rPr>
              <a:t>TPA Doses</a:t>
            </a:r>
          </a:p>
        </p:txBody>
      </p:sp>
      <p:sp>
        <p:nvSpPr>
          <p:cNvPr id="171148" name="Rectangle 55"/>
          <p:cNvSpPr>
            <a:spLocks noChangeArrowheads="1"/>
          </p:cNvSpPr>
          <p:nvPr/>
        </p:nvSpPr>
        <p:spPr bwMode="auto">
          <a:xfrm>
            <a:off x="5867400" y="5943600"/>
            <a:ext cx="838200" cy="533400"/>
          </a:xfrm>
          <a:prstGeom prst="rect">
            <a:avLst/>
          </a:prstGeom>
          <a:noFill/>
          <a:ln w="9525">
            <a:noFill/>
            <a:miter lim="800000"/>
            <a:headEnd/>
            <a:tailEnd/>
          </a:ln>
        </p:spPr>
        <p:txBody>
          <a:bodyPr anchor="ctr"/>
          <a:lstStyle/>
          <a:p>
            <a:pPr algn="ctr" eaLnBrk="0" hangingPunct="0"/>
            <a:r>
              <a:rPr lang="en-US" sz="1400" b="1">
                <a:solidFill>
                  <a:schemeClr val="tx1"/>
                </a:solidFill>
              </a:rPr>
              <a:t>2005</a:t>
            </a:r>
          </a:p>
        </p:txBody>
      </p:sp>
      <p:sp>
        <p:nvSpPr>
          <p:cNvPr id="171149" name="Rectangle 55"/>
          <p:cNvSpPr>
            <a:spLocks noChangeArrowheads="1"/>
          </p:cNvSpPr>
          <p:nvPr/>
        </p:nvSpPr>
        <p:spPr bwMode="auto">
          <a:xfrm>
            <a:off x="7772400" y="5943600"/>
            <a:ext cx="838200" cy="533400"/>
          </a:xfrm>
          <a:prstGeom prst="rect">
            <a:avLst/>
          </a:prstGeom>
          <a:noFill/>
          <a:ln w="9525">
            <a:noFill/>
            <a:miter lim="800000"/>
            <a:headEnd/>
            <a:tailEnd/>
          </a:ln>
        </p:spPr>
        <p:txBody>
          <a:bodyPr anchor="ctr"/>
          <a:lstStyle/>
          <a:p>
            <a:pPr algn="ctr" eaLnBrk="0" hangingPunct="0"/>
            <a:r>
              <a:rPr lang="en-US" sz="1400" b="1">
                <a:solidFill>
                  <a:schemeClr val="tx1"/>
                </a:solidFill>
              </a:rPr>
              <a:t>2006</a:t>
            </a:r>
          </a:p>
        </p:txBody>
      </p:sp>
      <p:sp>
        <p:nvSpPr>
          <p:cNvPr id="171166" name="Rectangle 3"/>
          <p:cNvSpPr>
            <a:spLocks noChangeArrowheads="1"/>
          </p:cNvSpPr>
          <p:nvPr/>
        </p:nvSpPr>
        <p:spPr bwMode="auto">
          <a:xfrm>
            <a:off x="457200" y="1828800"/>
            <a:ext cx="9144000" cy="1782763"/>
          </a:xfrm>
          <a:prstGeom prst="rect">
            <a:avLst/>
          </a:prstGeom>
          <a:noFill/>
          <a:ln w="9525">
            <a:noFill/>
            <a:miter lim="800000"/>
            <a:headEnd/>
            <a:tailEnd/>
          </a:ln>
        </p:spPr>
        <p:txBody>
          <a:bodyPr/>
          <a:lstStyle/>
          <a:p>
            <a:pPr marL="406400" indent="-406400">
              <a:lnSpc>
                <a:spcPct val="120000"/>
              </a:lnSpc>
              <a:spcBef>
                <a:spcPct val="20000"/>
              </a:spcBef>
              <a:buClr>
                <a:srgbClr val="99FF33"/>
              </a:buClr>
              <a:buFont typeface="Wingdings" pitchFamily="2" charset="2"/>
              <a:buBlip>
                <a:blip r:embed="rId8"/>
              </a:buBlip>
            </a:pPr>
            <a:r>
              <a:rPr lang="en-US" sz="2100" b="1">
                <a:solidFill>
                  <a:srgbClr val="009999"/>
                </a:solidFill>
              </a:rPr>
              <a:t>Prospective Surveillance of 3,705 PICC Placements </a:t>
            </a:r>
          </a:p>
          <a:p>
            <a:pPr marL="406400" indent="-406400">
              <a:lnSpc>
                <a:spcPct val="120000"/>
              </a:lnSpc>
              <a:spcBef>
                <a:spcPct val="20000"/>
              </a:spcBef>
              <a:buClr>
                <a:srgbClr val="99FF33"/>
              </a:buClr>
              <a:buFont typeface="Wingdings" pitchFamily="2" charset="2"/>
              <a:buBlip>
                <a:blip r:embed="rId8"/>
              </a:buBlip>
            </a:pPr>
            <a:r>
              <a:rPr lang="en-US" sz="2100" b="1">
                <a:solidFill>
                  <a:srgbClr val="009999"/>
                </a:solidFill>
              </a:rPr>
              <a:t>Converted to PASV with Inclusive Kit &amp; Maximal Sterile Barrier </a:t>
            </a:r>
          </a:p>
          <a:p>
            <a:pPr marL="406400" indent="-406400">
              <a:lnSpc>
                <a:spcPct val="120000"/>
              </a:lnSpc>
              <a:spcBef>
                <a:spcPct val="20000"/>
              </a:spcBef>
              <a:buClr>
                <a:srgbClr val="99FF33"/>
              </a:buClr>
              <a:buFont typeface="Wingdings" pitchFamily="2" charset="2"/>
              <a:buBlip>
                <a:blip r:embed="rId8"/>
              </a:buBlip>
            </a:pPr>
            <a:r>
              <a:rPr lang="en-US" sz="2100" b="1">
                <a:solidFill>
                  <a:srgbClr val="009999"/>
                </a:solidFill>
              </a:rPr>
              <a:t>71% Infection Reduction in ICU, 50% Infection Reduction in Non-ICU</a:t>
            </a:r>
          </a:p>
          <a:p>
            <a:pPr marL="406400" indent="-406400">
              <a:lnSpc>
                <a:spcPct val="120000"/>
              </a:lnSpc>
              <a:spcBef>
                <a:spcPct val="20000"/>
              </a:spcBef>
              <a:buClr>
                <a:srgbClr val="99FF33"/>
              </a:buClr>
              <a:buFont typeface="Wingdings" pitchFamily="2" charset="2"/>
              <a:buBlip>
                <a:blip r:embed="rId8"/>
              </a:buBlip>
            </a:pPr>
            <a:r>
              <a:rPr lang="en-US" sz="2100" b="1">
                <a:solidFill>
                  <a:srgbClr val="009999"/>
                </a:solidFill>
              </a:rPr>
              <a:t>93% Reduction in TPA Usage</a:t>
            </a:r>
          </a:p>
          <a:p>
            <a:pPr marL="798513" lvl="1" indent="-277813">
              <a:lnSpc>
                <a:spcPct val="120000"/>
              </a:lnSpc>
              <a:spcBef>
                <a:spcPct val="20000"/>
              </a:spcBef>
              <a:buClr>
                <a:schemeClr val="accent2"/>
              </a:buClr>
              <a:buSzPct val="110000"/>
            </a:pPr>
            <a:endParaRPr lang="en-US" sz="2100" b="1"/>
          </a:p>
        </p:txBody>
      </p:sp>
      <p:sp>
        <p:nvSpPr>
          <p:cNvPr id="171167" name="AutoShape 159"/>
          <p:cNvSpPr>
            <a:spLocks noChangeArrowheads="1"/>
          </p:cNvSpPr>
          <p:nvPr/>
        </p:nvSpPr>
        <p:spPr bwMode="auto">
          <a:xfrm>
            <a:off x="76200" y="76200"/>
            <a:ext cx="8991600" cy="8382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PASV PICC vs. Groshong PICC</a:t>
            </a:r>
          </a:p>
        </p:txBody>
      </p:sp>
    </p:spTree>
  </p:cSld>
  <p:clrMapOvr>
    <a:masterClrMapping/>
  </p:clrMapOvr>
  <p:transition spd="med" advClick="0">
    <p:wheel spokes="3"/>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3"/>
          <p:cNvSpPr>
            <a:spLocks noGrp="1" noChangeArrowheads="1"/>
          </p:cNvSpPr>
          <p:nvPr>
            <p:ph type="body" idx="4294967295"/>
          </p:nvPr>
        </p:nvSpPr>
        <p:spPr>
          <a:xfrm>
            <a:off x="1219200" y="1752600"/>
            <a:ext cx="8534400" cy="3916363"/>
          </a:xfrm>
        </p:spPr>
        <p:txBody>
          <a:bodyPr/>
          <a:lstStyle/>
          <a:p>
            <a:pPr eaLnBrk="1" hangingPunct="1"/>
            <a:r>
              <a:rPr lang="en-US" sz="2200" b="1" smtClean="0">
                <a:latin typeface="Calibri" pitchFamily="34" charset="0"/>
              </a:rPr>
              <a:t>Retrospective Analysis of Over 12,500 PICC Placements  </a:t>
            </a:r>
          </a:p>
          <a:p>
            <a:pPr eaLnBrk="1" hangingPunct="1"/>
            <a:r>
              <a:rPr lang="en-US" sz="2200" b="1" smtClean="0">
                <a:latin typeface="Calibri" pitchFamily="34" charset="0"/>
              </a:rPr>
              <a:t>PASV had 78% Fewer Occlusions vs. Non-Valved PICCs</a:t>
            </a:r>
            <a:endParaRPr lang="en-US" sz="2200" b="1" baseline="30000" smtClean="0">
              <a:latin typeface="Calibri" pitchFamily="34" charset="0"/>
              <a:sym typeface="Wingdings" pitchFamily="2" charset="2"/>
            </a:endParaRPr>
          </a:p>
          <a:p>
            <a:pPr eaLnBrk="1" hangingPunct="1"/>
            <a:r>
              <a:rPr lang="en-US" sz="2200" b="1" smtClean="0">
                <a:latin typeface="Calibri" pitchFamily="34" charset="0"/>
              </a:rPr>
              <a:t>PASV had 24% Fewer Infections vs. Non-Valved PICCs</a:t>
            </a:r>
          </a:p>
          <a:p>
            <a:pPr eaLnBrk="1" hangingPunct="1"/>
            <a:r>
              <a:rPr lang="en-US" sz="2200" b="1" smtClean="0">
                <a:latin typeface="Calibri" pitchFamily="34" charset="0"/>
              </a:rPr>
              <a:t>PASV Lowered Costs on: TPA, CR-BSIs, PICC Exchanges</a:t>
            </a:r>
          </a:p>
          <a:p>
            <a:pPr lvl="1" eaLnBrk="1" hangingPunct="1">
              <a:buFontTx/>
              <a:buNone/>
            </a:pPr>
            <a:endParaRPr lang="en-US" sz="2200" b="1" smtClean="0">
              <a:latin typeface="Calibri" pitchFamily="34" charset="0"/>
            </a:endParaRPr>
          </a:p>
        </p:txBody>
      </p:sp>
      <p:sp>
        <p:nvSpPr>
          <p:cNvPr id="2" name="Rounded Rectangle 9"/>
          <p:cNvSpPr/>
          <p:nvPr/>
        </p:nvSpPr>
        <p:spPr bwMode="auto">
          <a:xfrm>
            <a:off x="4738471" y="3858186"/>
            <a:ext cx="2830307" cy="2822364"/>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sp>
        <p:nvSpPr>
          <p:cNvPr id="30737" name="Text Box 17"/>
          <p:cNvSpPr txBox="1">
            <a:spLocks noChangeArrowheads="1"/>
          </p:cNvSpPr>
          <p:nvPr/>
        </p:nvSpPr>
        <p:spPr bwMode="auto">
          <a:xfrm>
            <a:off x="5108575" y="6324600"/>
            <a:ext cx="2206625" cy="366713"/>
          </a:xfrm>
          <a:prstGeom prst="rect">
            <a:avLst/>
          </a:prstGeom>
          <a:noFill/>
          <a:ln w="9525" algn="ctr">
            <a:noFill/>
            <a:miter lim="800000"/>
            <a:headEnd/>
            <a:tailEnd/>
          </a:ln>
          <a:effectLst>
            <a:prstShdw prst="shdw17" dist="17961" dir="2700000">
              <a:schemeClr val="accent1">
                <a:gamma/>
                <a:shade val="60000"/>
                <a:invGamma/>
              </a:schemeClr>
            </a:prstShdw>
          </a:effectLst>
        </p:spPr>
        <p:txBody>
          <a:bodyPr wrap="none">
            <a:spAutoFit/>
          </a:bodyPr>
          <a:lstStyle/>
          <a:p>
            <a:r>
              <a:rPr lang="en-US" sz="1800" b="1">
                <a:solidFill>
                  <a:schemeClr val="tx1"/>
                </a:solidFill>
                <a:effectLst>
                  <a:outerShdw blurRad="38100" dist="38100" dir="2700000" algn="tl">
                    <a:srgbClr val="C0C0C0"/>
                  </a:outerShdw>
                </a:effectLst>
              </a:rPr>
              <a:t>24% Fewer Infections</a:t>
            </a:r>
          </a:p>
        </p:txBody>
      </p:sp>
      <p:graphicFrame>
        <p:nvGraphicFramePr>
          <p:cNvPr id="158727" name="Object 2"/>
          <p:cNvGraphicFramePr>
            <a:graphicFrameLocks noChangeAspect="1"/>
          </p:cNvGraphicFramePr>
          <p:nvPr/>
        </p:nvGraphicFramePr>
        <p:xfrm>
          <a:off x="4867275" y="4292600"/>
          <a:ext cx="2676525" cy="2378075"/>
        </p:xfrm>
        <a:graphic>
          <a:graphicData uri="http://schemas.openxmlformats.org/presentationml/2006/ole">
            <p:oleObj spid="_x0000_s158727" name="Chart" r:id="rId4" imgW="4048049" imgH="4524451" progId="MSGraph.Chart.8">
              <p:embed followColorScheme="full"/>
            </p:oleObj>
          </a:graphicData>
        </a:graphic>
      </p:graphicFrame>
      <p:sp>
        <p:nvSpPr>
          <p:cNvPr id="10" name="Rounded Rectangle 9"/>
          <p:cNvSpPr/>
          <p:nvPr/>
        </p:nvSpPr>
        <p:spPr bwMode="auto">
          <a:xfrm>
            <a:off x="1438041" y="3840475"/>
            <a:ext cx="2843844" cy="2854692"/>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158733" name="Object 2"/>
          <p:cNvGraphicFramePr>
            <a:graphicFrameLocks noChangeAspect="1"/>
          </p:cNvGraphicFramePr>
          <p:nvPr/>
        </p:nvGraphicFramePr>
        <p:xfrm>
          <a:off x="1524000" y="4268788"/>
          <a:ext cx="2679700" cy="2393950"/>
        </p:xfrm>
        <a:graphic>
          <a:graphicData uri="http://schemas.openxmlformats.org/presentationml/2006/ole">
            <p:oleObj spid="_x0000_s158733" name="Chart" r:id="rId5" imgW="4048049" imgH="4524451" progId="MSGraph.Chart.8">
              <p:embed followColorScheme="full"/>
            </p:oleObj>
          </a:graphicData>
        </a:graphic>
      </p:graphicFrame>
      <p:sp>
        <p:nvSpPr>
          <p:cNvPr id="30736" name="Text Box 16"/>
          <p:cNvSpPr txBox="1">
            <a:spLocks noChangeArrowheads="1"/>
          </p:cNvSpPr>
          <p:nvPr/>
        </p:nvSpPr>
        <p:spPr bwMode="auto">
          <a:xfrm>
            <a:off x="1752600" y="6338888"/>
            <a:ext cx="2274888"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r>
              <a:rPr lang="en-US" sz="1800" b="1">
                <a:solidFill>
                  <a:schemeClr val="tx1"/>
                </a:solidFill>
                <a:effectLst>
                  <a:outerShdw blurRad="38100" dist="38100" dir="2700000" algn="tl">
                    <a:srgbClr val="C0C0C0"/>
                  </a:outerShdw>
                </a:effectLst>
              </a:rPr>
              <a:t>78% Fewer Occlusions</a:t>
            </a:r>
          </a:p>
        </p:txBody>
      </p:sp>
      <p:sp>
        <p:nvSpPr>
          <p:cNvPr id="158738" name="Rectangle 57"/>
          <p:cNvSpPr>
            <a:spLocks noChangeArrowheads="1"/>
          </p:cNvSpPr>
          <p:nvPr/>
        </p:nvSpPr>
        <p:spPr bwMode="auto">
          <a:xfrm>
            <a:off x="76200" y="762000"/>
            <a:ext cx="9067800" cy="914400"/>
          </a:xfrm>
          <a:prstGeom prst="rect">
            <a:avLst/>
          </a:prstGeom>
          <a:noFill/>
          <a:ln w="9525">
            <a:noFill/>
            <a:miter lim="800000"/>
            <a:headEnd/>
            <a:tailEnd/>
          </a:ln>
        </p:spPr>
        <p:txBody>
          <a:bodyPr anchor="ctr"/>
          <a:lstStyle/>
          <a:p>
            <a:r>
              <a:rPr lang="en-US" sz="2200" b="1">
                <a:solidFill>
                  <a:srgbClr val="009999"/>
                </a:solidFill>
                <a:effectLst>
                  <a:outerShdw blurRad="38100" dist="38100" dir="2700000" algn="tl">
                    <a:srgbClr val="C0C0C0"/>
                  </a:outerShdw>
                </a:effectLst>
              </a:rPr>
              <a:t/>
            </a:r>
            <a:br>
              <a:rPr lang="en-US" sz="2200" b="1">
                <a:solidFill>
                  <a:srgbClr val="009999"/>
                </a:solidFill>
                <a:effectLst>
                  <a:outerShdw blurRad="38100" dist="38100" dir="2700000" algn="tl">
                    <a:srgbClr val="C0C0C0"/>
                  </a:outerShdw>
                </a:effectLst>
              </a:rPr>
            </a:br>
            <a:r>
              <a:rPr lang="en-US" sz="2200" b="1" u="sng">
                <a:solidFill>
                  <a:schemeClr val="tx1"/>
                </a:solidFill>
                <a:effectLst>
                  <a:outerShdw blurRad="38100" dist="38100" dir="2700000" algn="tl">
                    <a:srgbClr val="C0C0C0"/>
                  </a:outerShdw>
                </a:effectLst>
              </a:rPr>
              <a:t>Study Location:</a:t>
            </a:r>
            <a:r>
              <a:rPr lang="en-US" sz="2200" b="1">
                <a:solidFill>
                  <a:schemeClr val="tx1"/>
                </a:solidFill>
                <a:effectLst>
                  <a:outerShdw blurRad="38100" dist="38100" dir="2700000" algn="tl">
                    <a:srgbClr val="C0C0C0"/>
                  </a:outerShdw>
                </a:effectLst>
              </a:rPr>
              <a:t> Vanderbilt University</a:t>
            </a:r>
            <a:br>
              <a:rPr lang="en-US" sz="2200" b="1">
                <a:solidFill>
                  <a:schemeClr val="tx1"/>
                </a:solidFill>
                <a:effectLst>
                  <a:outerShdw blurRad="38100" dist="38100" dir="2700000" algn="tl">
                    <a:srgbClr val="C0C0C0"/>
                  </a:outerShdw>
                </a:effectLst>
              </a:rPr>
            </a:br>
            <a:r>
              <a:rPr lang="en-US" sz="2200" b="1" u="sng">
                <a:solidFill>
                  <a:schemeClr val="tx1"/>
                </a:solidFill>
                <a:effectLst>
                  <a:outerShdw blurRad="38100" dist="38100" dir="2700000" algn="tl">
                    <a:srgbClr val="C0C0C0"/>
                  </a:outerShdw>
                </a:effectLst>
              </a:rPr>
              <a:t>Source:</a:t>
            </a:r>
            <a:r>
              <a:rPr lang="en-US" sz="2200" b="1">
                <a:solidFill>
                  <a:schemeClr val="tx1"/>
                </a:solidFill>
                <a:effectLst>
                  <a:outerShdw blurRad="38100" dist="38100" dir="2700000" algn="tl">
                    <a:srgbClr val="C0C0C0"/>
                  </a:outerShdw>
                </a:effectLst>
              </a:rPr>
              <a:t> Published in JAVA, 2005</a:t>
            </a:r>
          </a:p>
        </p:txBody>
      </p:sp>
      <p:sp>
        <p:nvSpPr>
          <p:cNvPr id="3" name="Text Box 16"/>
          <p:cNvSpPr txBox="1">
            <a:spLocks noChangeArrowheads="1"/>
          </p:cNvSpPr>
          <p:nvPr/>
        </p:nvSpPr>
        <p:spPr bwMode="auto">
          <a:xfrm>
            <a:off x="1676400" y="3886200"/>
            <a:ext cx="2490788"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 PICCs With Occlusions</a:t>
            </a:r>
          </a:p>
        </p:txBody>
      </p:sp>
      <p:sp>
        <p:nvSpPr>
          <p:cNvPr id="4" name="Text Box 16"/>
          <p:cNvSpPr txBox="1">
            <a:spLocks noChangeArrowheads="1"/>
          </p:cNvSpPr>
          <p:nvPr/>
        </p:nvSpPr>
        <p:spPr bwMode="auto">
          <a:xfrm>
            <a:off x="4953000" y="3886200"/>
            <a:ext cx="2422525"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 PICCs With Infections</a:t>
            </a:r>
          </a:p>
        </p:txBody>
      </p:sp>
      <p:sp>
        <p:nvSpPr>
          <p:cNvPr id="158877" name="AutoShape 157"/>
          <p:cNvSpPr>
            <a:spLocks noChangeArrowheads="1"/>
          </p:cNvSpPr>
          <p:nvPr/>
        </p:nvSpPr>
        <p:spPr bwMode="auto">
          <a:xfrm>
            <a:off x="76200" y="76200"/>
            <a:ext cx="8991600" cy="8382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PASV PICC vs. Non-Valved PICCs</a:t>
            </a:r>
          </a:p>
        </p:txBody>
      </p:sp>
    </p:spTree>
  </p:cSld>
  <p:clrMapOvr>
    <a:masterClrMapping/>
  </p:clrMapOvr>
  <p:transition spd="med" advClick="0">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3"/>
          <p:cNvSpPr>
            <a:spLocks noGrp="1" noChangeArrowheads="1"/>
          </p:cNvSpPr>
          <p:nvPr>
            <p:ph type="body" idx="4294967295"/>
          </p:nvPr>
        </p:nvSpPr>
        <p:spPr>
          <a:xfrm>
            <a:off x="152400" y="1905000"/>
            <a:ext cx="8915400" cy="3916363"/>
          </a:xfrm>
        </p:spPr>
        <p:txBody>
          <a:bodyPr/>
          <a:lstStyle/>
          <a:p>
            <a:pPr eaLnBrk="1" hangingPunct="1"/>
            <a:r>
              <a:rPr lang="en-US" sz="2200" b="1" smtClean="0">
                <a:latin typeface="Calibri" pitchFamily="34" charset="0"/>
              </a:rPr>
              <a:t>Prospective Randomized Trial of 3 Needless Injection Caps with 9,634 Line Days </a:t>
            </a:r>
          </a:p>
          <a:p>
            <a:pPr eaLnBrk="1" hangingPunct="1"/>
            <a:r>
              <a:rPr lang="en-US" sz="2200" b="1" smtClean="0">
                <a:latin typeface="Calibri" pitchFamily="34" charset="0"/>
              </a:rPr>
              <a:t>PASV had 91% Fewer Occlusions vs. CLAVE and 75% Fewer Occlusions vs. CLC2000</a:t>
            </a:r>
            <a:endParaRPr lang="en-US" sz="2200" b="1" baseline="30000" smtClean="0">
              <a:latin typeface="Calibri" pitchFamily="34" charset="0"/>
              <a:sym typeface="Wingdings" pitchFamily="2" charset="2"/>
            </a:endParaRPr>
          </a:p>
        </p:txBody>
      </p:sp>
      <p:sp>
        <p:nvSpPr>
          <p:cNvPr id="10" name="Rounded Rectangle 9"/>
          <p:cNvSpPr/>
          <p:nvPr/>
        </p:nvSpPr>
        <p:spPr bwMode="auto">
          <a:xfrm>
            <a:off x="2747039" y="3554369"/>
            <a:ext cx="3885252" cy="2892755"/>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219142" name="Object 2"/>
          <p:cNvGraphicFramePr>
            <a:graphicFrameLocks noChangeAspect="1"/>
          </p:cNvGraphicFramePr>
          <p:nvPr/>
        </p:nvGraphicFramePr>
        <p:xfrm>
          <a:off x="2962275" y="4216400"/>
          <a:ext cx="3133725" cy="2336800"/>
        </p:xfrm>
        <a:graphic>
          <a:graphicData uri="http://schemas.openxmlformats.org/presentationml/2006/ole">
            <p:oleObj spid="_x0000_s219142" name="Chart" r:id="rId4" imgW="4048049" imgH="4524451" progId="MSGraph.Chart.8">
              <p:embed followColorScheme="full"/>
            </p:oleObj>
          </a:graphicData>
        </a:graphic>
      </p:graphicFrame>
      <p:sp>
        <p:nvSpPr>
          <p:cNvPr id="219144" name="Rectangle 57"/>
          <p:cNvSpPr>
            <a:spLocks noChangeArrowheads="1"/>
          </p:cNvSpPr>
          <p:nvPr/>
        </p:nvSpPr>
        <p:spPr bwMode="auto">
          <a:xfrm>
            <a:off x="76200" y="762000"/>
            <a:ext cx="9067800" cy="914400"/>
          </a:xfrm>
          <a:prstGeom prst="rect">
            <a:avLst/>
          </a:prstGeom>
          <a:noFill/>
          <a:ln w="9525">
            <a:noFill/>
            <a:miter lim="800000"/>
            <a:headEnd/>
            <a:tailEnd/>
          </a:ln>
        </p:spPr>
        <p:txBody>
          <a:bodyPr anchor="ctr"/>
          <a:lstStyle/>
          <a:p>
            <a:r>
              <a:rPr lang="en-US" sz="2300" b="1">
                <a:solidFill>
                  <a:srgbClr val="009999"/>
                </a:solidFill>
                <a:effectLst>
                  <a:outerShdw blurRad="38100" dist="38100" dir="2700000" algn="tl">
                    <a:srgbClr val="C0C0C0"/>
                  </a:outerShdw>
                </a:effectLst>
              </a:rPr>
              <a:t/>
            </a:r>
            <a:br>
              <a:rPr lang="en-US" sz="2300" b="1">
                <a:solidFill>
                  <a:srgbClr val="009999"/>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Study Location:</a:t>
            </a:r>
            <a:r>
              <a:rPr lang="en-US" sz="2300" b="1">
                <a:solidFill>
                  <a:schemeClr val="tx1"/>
                </a:solidFill>
                <a:effectLst>
                  <a:outerShdw blurRad="38100" dist="38100" dir="2700000" algn="tl">
                    <a:srgbClr val="C0C0C0"/>
                  </a:outerShdw>
                </a:effectLst>
              </a:rPr>
              <a:t> WakeMed Raleigh, NC</a:t>
            </a:r>
            <a:br>
              <a:rPr lang="en-US" sz="2300" b="1">
                <a:solidFill>
                  <a:schemeClr val="tx1"/>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Source:</a:t>
            </a:r>
            <a:r>
              <a:rPr lang="en-US" sz="2300" b="1">
                <a:solidFill>
                  <a:schemeClr val="tx1"/>
                </a:solidFill>
                <a:effectLst>
                  <a:outerShdw blurRad="38100" dist="38100" dir="2700000" algn="tl">
                    <a:srgbClr val="C0C0C0"/>
                  </a:outerShdw>
                </a:effectLst>
              </a:rPr>
              <a:t> Journal For The Association For Vascular Access, 2004</a:t>
            </a:r>
          </a:p>
        </p:txBody>
      </p:sp>
      <p:sp>
        <p:nvSpPr>
          <p:cNvPr id="30736" name="Text Box 16"/>
          <p:cNvSpPr txBox="1">
            <a:spLocks noChangeArrowheads="1"/>
          </p:cNvSpPr>
          <p:nvPr/>
        </p:nvSpPr>
        <p:spPr bwMode="auto">
          <a:xfrm>
            <a:off x="2895600" y="3657600"/>
            <a:ext cx="3516313"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Occlusions Per 1,000 Catheter Days</a:t>
            </a:r>
          </a:p>
        </p:txBody>
      </p:sp>
      <p:sp>
        <p:nvSpPr>
          <p:cNvPr id="219152" name="AutoShape 16"/>
          <p:cNvSpPr>
            <a:spLocks noChangeArrowheads="1"/>
          </p:cNvSpPr>
          <p:nvPr/>
        </p:nvSpPr>
        <p:spPr bwMode="auto">
          <a:xfrm>
            <a:off x="76200" y="76200"/>
            <a:ext cx="8991600" cy="8382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PASV Protector vs. CLC2000 &amp; CLAVE</a:t>
            </a:r>
          </a:p>
        </p:txBody>
      </p:sp>
      <p:sp>
        <p:nvSpPr>
          <p:cNvPr id="219153" name="Rectangle 55"/>
          <p:cNvSpPr>
            <a:spLocks noChangeArrowheads="1"/>
          </p:cNvSpPr>
          <p:nvPr/>
        </p:nvSpPr>
        <p:spPr bwMode="auto">
          <a:xfrm>
            <a:off x="3276600" y="4267200"/>
            <a:ext cx="1066800" cy="609600"/>
          </a:xfrm>
          <a:prstGeom prst="rect">
            <a:avLst/>
          </a:prstGeom>
          <a:noFill/>
          <a:ln w="9525">
            <a:noFill/>
            <a:miter lim="800000"/>
            <a:headEnd/>
            <a:tailEnd/>
          </a:ln>
        </p:spPr>
        <p:txBody>
          <a:bodyPr anchor="ctr"/>
          <a:lstStyle/>
          <a:p>
            <a:pPr algn="ctr" eaLnBrk="0" hangingPunct="0"/>
            <a:r>
              <a:rPr lang="en-US" sz="1400" b="1">
                <a:solidFill>
                  <a:schemeClr val="tx1"/>
                </a:solidFill>
                <a:effectLst>
                  <a:outerShdw blurRad="38100" dist="38100" dir="2700000" algn="tl">
                    <a:srgbClr val="C0C0C0"/>
                  </a:outerShdw>
                </a:effectLst>
              </a:rPr>
              <a:t>3.4</a:t>
            </a:r>
          </a:p>
        </p:txBody>
      </p:sp>
      <p:sp>
        <p:nvSpPr>
          <p:cNvPr id="219154" name="Rectangle 55"/>
          <p:cNvSpPr>
            <a:spLocks noChangeArrowheads="1"/>
          </p:cNvSpPr>
          <p:nvPr/>
        </p:nvSpPr>
        <p:spPr bwMode="auto">
          <a:xfrm>
            <a:off x="4191000" y="4953000"/>
            <a:ext cx="1066800" cy="609600"/>
          </a:xfrm>
          <a:prstGeom prst="rect">
            <a:avLst/>
          </a:prstGeom>
          <a:noFill/>
          <a:ln w="9525">
            <a:noFill/>
            <a:miter lim="800000"/>
            <a:headEnd/>
            <a:tailEnd/>
          </a:ln>
        </p:spPr>
        <p:txBody>
          <a:bodyPr anchor="ctr"/>
          <a:lstStyle/>
          <a:p>
            <a:pPr algn="ctr" eaLnBrk="0" hangingPunct="0"/>
            <a:r>
              <a:rPr lang="en-US" sz="1400" b="1">
                <a:solidFill>
                  <a:schemeClr val="tx1"/>
                </a:solidFill>
                <a:effectLst>
                  <a:outerShdw blurRad="38100" dist="38100" dir="2700000" algn="tl">
                    <a:srgbClr val="C0C0C0"/>
                  </a:outerShdw>
                </a:effectLst>
              </a:rPr>
              <a:t>1.2</a:t>
            </a:r>
          </a:p>
        </p:txBody>
      </p:sp>
      <p:sp>
        <p:nvSpPr>
          <p:cNvPr id="219155" name="Rectangle 55"/>
          <p:cNvSpPr>
            <a:spLocks noChangeArrowheads="1"/>
          </p:cNvSpPr>
          <p:nvPr/>
        </p:nvSpPr>
        <p:spPr bwMode="auto">
          <a:xfrm>
            <a:off x="5105400" y="5334000"/>
            <a:ext cx="1066800" cy="609600"/>
          </a:xfrm>
          <a:prstGeom prst="rect">
            <a:avLst/>
          </a:prstGeom>
          <a:noFill/>
          <a:ln w="9525">
            <a:noFill/>
            <a:miter lim="800000"/>
            <a:headEnd/>
            <a:tailEnd/>
          </a:ln>
        </p:spPr>
        <p:txBody>
          <a:bodyPr anchor="ctr"/>
          <a:lstStyle/>
          <a:p>
            <a:pPr algn="ctr" eaLnBrk="0" hangingPunct="0"/>
            <a:r>
              <a:rPr lang="en-US" sz="1400" b="1">
                <a:solidFill>
                  <a:schemeClr val="tx1"/>
                </a:solidFill>
                <a:effectLst>
                  <a:outerShdw blurRad="38100" dist="38100" dir="2700000" algn="tl">
                    <a:srgbClr val="C0C0C0"/>
                  </a:outerShdw>
                </a:effectLst>
              </a:rPr>
              <a:t>0.3</a:t>
            </a:r>
          </a:p>
        </p:txBody>
      </p:sp>
    </p:spTree>
  </p:cSld>
  <p:clrMapOvr>
    <a:masterClrMapping/>
  </p:clrMapOvr>
  <p:transition spd="med" advClick="0">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3"/>
          <p:cNvSpPr>
            <a:spLocks noGrp="1" noChangeArrowheads="1"/>
          </p:cNvSpPr>
          <p:nvPr>
            <p:ph type="body" idx="4294967295"/>
          </p:nvPr>
        </p:nvSpPr>
        <p:spPr>
          <a:xfrm>
            <a:off x="228600" y="1600200"/>
            <a:ext cx="8686800" cy="2133600"/>
          </a:xfrm>
        </p:spPr>
        <p:txBody>
          <a:bodyPr/>
          <a:lstStyle/>
          <a:p>
            <a:pPr eaLnBrk="1" hangingPunct="1"/>
            <a:r>
              <a:rPr lang="en-US" sz="2200" b="1" smtClean="0">
                <a:latin typeface="Calibri" pitchFamily="34" charset="0"/>
              </a:rPr>
              <a:t>Prospective Randomized Trial with 539 Port Placements</a:t>
            </a:r>
          </a:p>
          <a:p>
            <a:pPr eaLnBrk="1" hangingPunct="1"/>
            <a:r>
              <a:rPr lang="en-US" sz="2200" b="1" smtClean="0">
                <a:latin typeface="Calibri" pitchFamily="34" charset="0"/>
              </a:rPr>
              <a:t>PASV Reduced Blood Withdrawal Failures By 48%   </a:t>
            </a:r>
            <a:endParaRPr lang="en-US" sz="2200" b="1" baseline="30000" smtClean="0">
              <a:latin typeface="Calibri" pitchFamily="34" charset="0"/>
              <a:sym typeface="Wingdings" pitchFamily="2" charset="2"/>
            </a:endParaRPr>
          </a:p>
          <a:p>
            <a:pPr eaLnBrk="1" hangingPunct="1"/>
            <a:r>
              <a:rPr lang="en-US" sz="2200" b="1" smtClean="0">
                <a:latin typeface="Calibri" pitchFamily="34" charset="0"/>
              </a:rPr>
              <a:t>PASV Reduced TPA Usage By 35% </a:t>
            </a:r>
          </a:p>
          <a:p>
            <a:pPr eaLnBrk="1" hangingPunct="1"/>
            <a:r>
              <a:rPr lang="en-US" sz="2200" b="1" smtClean="0">
                <a:latin typeface="Calibri" pitchFamily="34" charset="0"/>
              </a:rPr>
              <a:t>PASV Reduced RN Time Spent Managing Occlusions By 88% </a:t>
            </a:r>
          </a:p>
          <a:p>
            <a:pPr lvl="1" eaLnBrk="1" hangingPunct="1">
              <a:buFontTx/>
              <a:buNone/>
            </a:pPr>
            <a:endParaRPr lang="en-US" sz="2200" b="1" smtClean="0">
              <a:latin typeface="Calibri" pitchFamily="34" charset="0"/>
            </a:endParaRPr>
          </a:p>
        </p:txBody>
      </p:sp>
      <p:sp>
        <p:nvSpPr>
          <p:cNvPr id="10" name="Rounded Rectangle 9"/>
          <p:cNvSpPr/>
          <p:nvPr/>
        </p:nvSpPr>
        <p:spPr bwMode="auto">
          <a:xfrm>
            <a:off x="23813" y="3633215"/>
            <a:ext cx="2749550" cy="2991876"/>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214022" name="Object 2"/>
          <p:cNvGraphicFramePr>
            <a:graphicFrameLocks noChangeAspect="1"/>
          </p:cNvGraphicFramePr>
          <p:nvPr/>
        </p:nvGraphicFramePr>
        <p:xfrm>
          <a:off x="152400" y="4144963"/>
          <a:ext cx="2447925" cy="2133600"/>
        </p:xfrm>
        <a:graphic>
          <a:graphicData uri="http://schemas.openxmlformats.org/presentationml/2006/ole">
            <p:oleObj spid="_x0000_s214022" name="Chart" r:id="rId4" imgW="4048049" imgH="4524451" progId="MSGraph.Chart.8">
              <p:embed followColorScheme="full"/>
            </p:oleObj>
          </a:graphicData>
        </a:graphic>
      </p:graphicFrame>
      <p:sp>
        <p:nvSpPr>
          <p:cNvPr id="30736" name="Text Box 16"/>
          <p:cNvSpPr txBox="1">
            <a:spLocks noChangeArrowheads="1"/>
          </p:cNvSpPr>
          <p:nvPr/>
        </p:nvSpPr>
        <p:spPr bwMode="auto">
          <a:xfrm>
            <a:off x="228600" y="6018213"/>
            <a:ext cx="2443163" cy="64135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48% Fewer Withdrawal </a:t>
            </a:r>
          </a:p>
          <a:p>
            <a:pPr algn="ctr"/>
            <a:r>
              <a:rPr lang="en-US" sz="1800" b="1">
                <a:solidFill>
                  <a:schemeClr val="tx1"/>
                </a:solidFill>
                <a:effectLst>
                  <a:outerShdw blurRad="38100" dist="38100" dir="2700000" algn="tl">
                    <a:srgbClr val="C0C0C0"/>
                  </a:outerShdw>
                </a:effectLst>
              </a:rPr>
              <a:t>Failures</a:t>
            </a:r>
          </a:p>
        </p:txBody>
      </p:sp>
      <p:sp>
        <p:nvSpPr>
          <p:cNvPr id="214024" name="Rectangle 57"/>
          <p:cNvSpPr>
            <a:spLocks noChangeArrowheads="1"/>
          </p:cNvSpPr>
          <p:nvPr/>
        </p:nvSpPr>
        <p:spPr bwMode="auto">
          <a:xfrm>
            <a:off x="76200" y="609600"/>
            <a:ext cx="9067800" cy="914400"/>
          </a:xfrm>
          <a:prstGeom prst="rect">
            <a:avLst/>
          </a:prstGeom>
          <a:noFill/>
          <a:ln w="9525">
            <a:noFill/>
            <a:miter lim="800000"/>
            <a:headEnd/>
            <a:tailEnd/>
          </a:ln>
        </p:spPr>
        <p:txBody>
          <a:bodyPr anchor="ctr"/>
          <a:lstStyle/>
          <a:p>
            <a:r>
              <a:rPr lang="en-US" sz="2300" b="1">
                <a:solidFill>
                  <a:srgbClr val="009999"/>
                </a:solidFill>
                <a:effectLst>
                  <a:outerShdw blurRad="38100" dist="38100" dir="2700000" algn="tl">
                    <a:srgbClr val="C0C0C0"/>
                  </a:outerShdw>
                </a:effectLst>
              </a:rPr>
              <a:t/>
            </a:r>
            <a:br>
              <a:rPr lang="en-US" sz="2300" b="1">
                <a:solidFill>
                  <a:srgbClr val="009999"/>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Study Source:</a:t>
            </a:r>
            <a:r>
              <a:rPr lang="en-US" sz="2300" b="1">
                <a:solidFill>
                  <a:schemeClr val="tx1"/>
                </a:solidFill>
                <a:effectLst>
                  <a:outerShdw blurRad="38100" dist="38100" dir="2700000" algn="tl">
                    <a:srgbClr val="C0C0C0"/>
                  </a:outerShdw>
                </a:effectLst>
              </a:rPr>
              <a:t> Baylor University Medical Center, 2003</a:t>
            </a:r>
          </a:p>
        </p:txBody>
      </p:sp>
      <p:sp>
        <p:nvSpPr>
          <p:cNvPr id="2" name="Rounded Rectangle 9"/>
          <p:cNvSpPr/>
          <p:nvPr/>
        </p:nvSpPr>
        <p:spPr bwMode="auto">
          <a:xfrm>
            <a:off x="3224213" y="3667958"/>
            <a:ext cx="2749550" cy="2968880"/>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214028" name="Object 2"/>
          <p:cNvGraphicFramePr>
            <a:graphicFrameLocks noChangeAspect="1"/>
          </p:cNvGraphicFramePr>
          <p:nvPr/>
        </p:nvGraphicFramePr>
        <p:xfrm>
          <a:off x="3316288" y="4114800"/>
          <a:ext cx="2447925" cy="2209800"/>
        </p:xfrm>
        <a:graphic>
          <a:graphicData uri="http://schemas.openxmlformats.org/presentationml/2006/ole">
            <p:oleObj spid="_x0000_s214028" name="Chart" r:id="rId5" imgW="4048049" imgH="4524451" progId="MSGraph.Chart.8">
              <p:embed followColorScheme="full"/>
            </p:oleObj>
          </a:graphicData>
        </a:graphic>
      </p:graphicFrame>
      <p:sp>
        <p:nvSpPr>
          <p:cNvPr id="3" name="Text Box 16"/>
          <p:cNvSpPr txBox="1">
            <a:spLocks noChangeArrowheads="1"/>
          </p:cNvSpPr>
          <p:nvPr/>
        </p:nvSpPr>
        <p:spPr bwMode="auto">
          <a:xfrm>
            <a:off x="3532188" y="6096000"/>
            <a:ext cx="2259012"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29% Fewer TPA Doses</a:t>
            </a:r>
          </a:p>
        </p:txBody>
      </p:sp>
      <p:sp>
        <p:nvSpPr>
          <p:cNvPr id="4" name="Rounded Rectangle 9"/>
          <p:cNvSpPr/>
          <p:nvPr/>
        </p:nvSpPr>
        <p:spPr bwMode="auto">
          <a:xfrm>
            <a:off x="6375400" y="3610452"/>
            <a:ext cx="2749550" cy="3006943"/>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214033" name="Object 2"/>
          <p:cNvGraphicFramePr>
            <a:graphicFrameLocks noChangeAspect="1"/>
          </p:cNvGraphicFramePr>
          <p:nvPr/>
        </p:nvGraphicFramePr>
        <p:xfrm>
          <a:off x="6467475" y="4114800"/>
          <a:ext cx="2447925" cy="2209800"/>
        </p:xfrm>
        <a:graphic>
          <a:graphicData uri="http://schemas.openxmlformats.org/presentationml/2006/ole">
            <p:oleObj spid="_x0000_s214033" name="Chart" r:id="rId6" imgW="4048049" imgH="4524451" progId="MSGraph.Chart.8">
              <p:embed followColorScheme="full"/>
            </p:oleObj>
          </a:graphicData>
        </a:graphic>
      </p:graphicFrame>
      <p:sp>
        <p:nvSpPr>
          <p:cNvPr id="5" name="Text Box 16"/>
          <p:cNvSpPr txBox="1">
            <a:spLocks noChangeArrowheads="1"/>
          </p:cNvSpPr>
          <p:nvPr/>
        </p:nvSpPr>
        <p:spPr bwMode="auto">
          <a:xfrm>
            <a:off x="6707188" y="6019800"/>
            <a:ext cx="2208212" cy="64135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88% Less RN Time On</a:t>
            </a:r>
          </a:p>
          <a:p>
            <a:pPr algn="ctr"/>
            <a:r>
              <a:rPr lang="en-US" sz="1800" b="1">
                <a:solidFill>
                  <a:schemeClr val="tx1"/>
                </a:solidFill>
                <a:effectLst>
                  <a:outerShdw blurRad="38100" dist="38100" dir="2700000" algn="tl">
                    <a:srgbClr val="C0C0C0"/>
                  </a:outerShdw>
                </a:effectLst>
              </a:rPr>
              <a:t>Occlusions</a:t>
            </a:r>
          </a:p>
        </p:txBody>
      </p:sp>
      <p:sp>
        <p:nvSpPr>
          <p:cNvPr id="6" name="Text Box 16"/>
          <p:cNvSpPr txBox="1">
            <a:spLocks noChangeArrowheads="1"/>
          </p:cNvSpPr>
          <p:nvPr/>
        </p:nvSpPr>
        <p:spPr bwMode="auto">
          <a:xfrm>
            <a:off x="203200" y="3748088"/>
            <a:ext cx="2311400"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 Withdrawal Failures</a:t>
            </a:r>
          </a:p>
        </p:txBody>
      </p:sp>
      <p:sp>
        <p:nvSpPr>
          <p:cNvPr id="7" name="Text Box 16"/>
          <p:cNvSpPr txBox="1">
            <a:spLocks noChangeArrowheads="1"/>
          </p:cNvSpPr>
          <p:nvPr/>
        </p:nvSpPr>
        <p:spPr bwMode="auto">
          <a:xfrm>
            <a:off x="3340100" y="3748088"/>
            <a:ext cx="2565400"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 Of Ports Requiring TPA</a:t>
            </a:r>
          </a:p>
        </p:txBody>
      </p:sp>
      <p:sp>
        <p:nvSpPr>
          <p:cNvPr id="8" name="Text Box 16"/>
          <p:cNvSpPr txBox="1">
            <a:spLocks noChangeArrowheads="1"/>
          </p:cNvSpPr>
          <p:nvPr/>
        </p:nvSpPr>
        <p:spPr bwMode="auto">
          <a:xfrm>
            <a:off x="6467475" y="3733800"/>
            <a:ext cx="2684463"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RN Minutes On Occlusions</a:t>
            </a:r>
          </a:p>
        </p:txBody>
      </p:sp>
      <p:sp>
        <p:nvSpPr>
          <p:cNvPr id="214038" name="AutoShape 22"/>
          <p:cNvSpPr>
            <a:spLocks noChangeArrowheads="1"/>
          </p:cNvSpPr>
          <p:nvPr/>
        </p:nvSpPr>
        <p:spPr bwMode="auto">
          <a:xfrm>
            <a:off x="76200" y="76200"/>
            <a:ext cx="8991600" cy="8382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PASV Port vs. Bard Port (Non-Valved)</a:t>
            </a:r>
          </a:p>
        </p:txBody>
      </p:sp>
    </p:spTree>
  </p:cSld>
  <p:clrMapOvr>
    <a:masterClrMapping/>
  </p:clrMapOvr>
  <p:transition spd="med" advClick="0">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3"/>
          <p:cNvSpPr>
            <a:spLocks noGrp="1" noChangeArrowheads="1"/>
          </p:cNvSpPr>
          <p:nvPr>
            <p:ph type="body" idx="4294967295"/>
          </p:nvPr>
        </p:nvSpPr>
        <p:spPr>
          <a:xfrm>
            <a:off x="457200" y="1951038"/>
            <a:ext cx="7924800" cy="1630362"/>
          </a:xfrm>
        </p:spPr>
        <p:txBody>
          <a:bodyPr/>
          <a:lstStyle/>
          <a:p>
            <a:pPr eaLnBrk="1" hangingPunct="1"/>
            <a:r>
              <a:rPr lang="en-US" sz="2200" b="1" smtClean="0">
                <a:latin typeface="Calibri" pitchFamily="34" charset="0"/>
              </a:rPr>
              <a:t>Retrospective Analysis of 1,212 PICCs </a:t>
            </a:r>
          </a:p>
          <a:p>
            <a:pPr eaLnBrk="1" hangingPunct="1"/>
            <a:r>
              <a:rPr lang="en-US" sz="2200" b="1" smtClean="0">
                <a:latin typeface="Calibri" pitchFamily="34" charset="0"/>
              </a:rPr>
              <a:t>PASV Reduced the Rate of Catheter Repair  by 89% and Exchange by 68% </a:t>
            </a:r>
            <a:endParaRPr lang="en-US" sz="2200" b="1" baseline="30000" smtClean="0">
              <a:latin typeface="Calibri" pitchFamily="34" charset="0"/>
              <a:sym typeface="Wingdings" pitchFamily="2" charset="2"/>
            </a:endParaRPr>
          </a:p>
        </p:txBody>
      </p:sp>
      <p:sp>
        <p:nvSpPr>
          <p:cNvPr id="217091" name="Rectangle 57"/>
          <p:cNvSpPr>
            <a:spLocks noChangeArrowheads="1"/>
          </p:cNvSpPr>
          <p:nvPr/>
        </p:nvSpPr>
        <p:spPr bwMode="auto">
          <a:xfrm>
            <a:off x="76200" y="762000"/>
            <a:ext cx="9067800" cy="914400"/>
          </a:xfrm>
          <a:prstGeom prst="rect">
            <a:avLst/>
          </a:prstGeom>
          <a:noFill/>
          <a:ln w="9525">
            <a:noFill/>
            <a:miter lim="800000"/>
            <a:headEnd/>
            <a:tailEnd/>
          </a:ln>
        </p:spPr>
        <p:txBody>
          <a:bodyPr anchor="ctr"/>
          <a:lstStyle/>
          <a:p>
            <a:r>
              <a:rPr lang="en-US" sz="2300" b="1">
                <a:solidFill>
                  <a:srgbClr val="009999"/>
                </a:solidFill>
                <a:effectLst>
                  <a:outerShdw blurRad="38100" dist="38100" dir="2700000" algn="tl">
                    <a:srgbClr val="C0C0C0"/>
                  </a:outerShdw>
                </a:effectLst>
              </a:rPr>
              <a:t/>
            </a:r>
            <a:br>
              <a:rPr lang="en-US" sz="2300" b="1">
                <a:solidFill>
                  <a:srgbClr val="009999"/>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Study Location:</a:t>
            </a:r>
            <a:r>
              <a:rPr lang="en-US" sz="2300" b="1">
                <a:solidFill>
                  <a:schemeClr val="tx1"/>
                </a:solidFill>
                <a:effectLst>
                  <a:outerShdw blurRad="38100" dist="38100" dir="2700000" algn="tl">
                    <a:srgbClr val="C0C0C0"/>
                  </a:outerShdw>
                </a:effectLst>
              </a:rPr>
              <a:t> University of Washington Medical Center </a:t>
            </a:r>
            <a:br>
              <a:rPr lang="en-US" sz="2300" b="1">
                <a:solidFill>
                  <a:schemeClr val="tx1"/>
                </a:solidFill>
                <a:effectLst>
                  <a:outerShdw blurRad="38100" dist="38100" dir="2700000" algn="tl">
                    <a:srgbClr val="C0C0C0"/>
                  </a:outerShdw>
                </a:effectLst>
              </a:rPr>
            </a:br>
            <a:r>
              <a:rPr lang="en-US" sz="2300" b="1" u="sng">
                <a:solidFill>
                  <a:schemeClr val="tx1"/>
                </a:solidFill>
                <a:effectLst>
                  <a:outerShdw blurRad="38100" dist="38100" dir="2700000" algn="tl">
                    <a:srgbClr val="C0C0C0"/>
                  </a:outerShdw>
                </a:effectLst>
              </a:rPr>
              <a:t>Source:</a:t>
            </a:r>
            <a:r>
              <a:rPr lang="en-US" sz="2300" b="1">
                <a:solidFill>
                  <a:schemeClr val="tx1"/>
                </a:solidFill>
                <a:effectLst>
                  <a:outerShdw blurRad="38100" dist="38100" dir="2700000" algn="tl">
                    <a:srgbClr val="C0C0C0"/>
                  </a:outerShdw>
                </a:effectLst>
              </a:rPr>
              <a:t> Journal of Infusion Nursing , 2002</a:t>
            </a:r>
          </a:p>
        </p:txBody>
      </p:sp>
      <p:sp>
        <p:nvSpPr>
          <p:cNvPr id="10" name="Rounded Rectangle 9"/>
          <p:cNvSpPr/>
          <p:nvPr/>
        </p:nvSpPr>
        <p:spPr bwMode="auto">
          <a:xfrm>
            <a:off x="1471613" y="3938215"/>
            <a:ext cx="2749550" cy="2588254"/>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217096" name="Object 2"/>
          <p:cNvGraphicFramePr>
            <a:graphicFrameLocks noChangeAspect="1"/>
          </p:cNvGraphicFramePr>
          <p:nvPr/>
        </p:nvGraphicFramePr>
        <p:xfrm>
          <a:off x="1524000" y="4195763"/>
          <a:ext cx="2447925" cy="2133600"/>
        </p:xfrm>
        <a:graphic>
          <a:graphicData uri="http://schemas.openxmlformats.org/presentationml/2006/ole">
            <p:oleObj spid="_x0000_s217096" name="Chart" r:id="rId4" imgW="4048049" imgH="4524451" progId="MSGraph.Chart.8">
              <p:embed followColorScheme="full"/>
            </p:oleObj>
          </a:graphicData>
        </a:graphic>
      </p:graphicFrame>
      <p:sp>
        <p:nvSpPr>
          <p:cNvPr id="30736" name="Text Box 16"/>
          <p:cNvSpPr txBox="1">
            <a:spLocks noChangeArrowheads="1"/>
          </p:cNvSpPr>
          <p:nvPr/>
        </p:nvSpPr>
        <p:spPr bwMode="auto">
          <a:xfrm>
            <a:off x="1828800" y="6142038"/>
            <a:ext cx="1976438"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89% Fewer Repairs</a:t>
            </a:r>
          </a:p>
        </p:txBody>
      </p:sp>
      <p:sp>
        <p:nvSpPr>
          <p:cNvPr id="2" name="Rounded Rectangle 9"/>
          <p:cNvSpPr/>
          <p:nvPr/>
        </p:nvSpPr>
        <p:spPr bwMode="auto">
          <a:xfrm>
            <a:off x="4775200" y="3915452"/>
            <a:ext cx="2749550" cy="2603321"/>
          </a:xfrm>
          <a:prstGeom prst="roundRect">
            <a:avLst/>
          </a:prstGeom>
          <a:ln>
            <a:noFill/>
            <a:headEnd type="none" w="med" len="med"/>
            <a:tailEnd type="none" w="med" len="med"/>
          </a:ln>
          <a:effectLst>
            <a:outerShdw blurRad="990600" dist="27940" dir="5400000" sx="117000" sy="117000" algn="ctr">
              <a:schemeClr val="accent1">
                <a:lumMod val="75000"/>
                <a:alpha val="32000"/>
              </a:schemeClr>
            </a:outerShdw>
            <a:softEdge rad="12700"/>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none">
            <a:spAutoFit/>
          </a:bodyPr>
          <a:lstStyle/>
          <a:p>
            <a:pPr>
              <a:defRPr/>
            </a:pPr>
            <a:endParaRPr lang="en-US">
              <a:solidFill>
                <a:schemeClr val="bg2"/>
              </a:solidFill>
            </a:endParaRPr>
          </a:p>
        </p:txBody>
      </p:sp>
      <p:graphicFrame>
        <p:nvGraphicFramePr>
          <p:cNvPr id="217101" name="Object 2"/>
          <p:cNvGraphicFramePr>
            <a:graphicFrameLocks noChangeAspect="1"/>
          </p:cNvGraphicFramePr>
          <p:nvPr/>
        </p:nvGraphicFramePr>
        <p:xfrm>
          <a:off x="4867275" y="4149725"/>
          <a:ext cx="2447925" cy="2133600"/>
        </p:xfrm>
        <a:graphic>
          <a:graphicData uri="http://schemas.openxmlformats.org/presentationml/2006/ole">
            <p:oleObj spid="_x0000_s217101" name="Chart" r:id="rId5" imgW="4048049" imgH="4524451" progId="MSGraph.Chart.8">
              <p:embed followColorScheme="full"/>
            </p:oleObj>
          </a:graphicData>
        </a:graphic>
      </p:graphicFrame>
      <p:sp>
        <p:nvSpPr>
          <p:cNvPr id="3" name="Text Box 16"/>
          <p:cNvSpPr txBox="1">
            <a:spLocks noChangeArrowheads="1"/>
          </p:cNvSpPr>
          <p:nvPr/>
        </p:nvSpPr>
        <p:spPr bwMode="auto">
          <a:xfrm>
            <a:off x="5062538" y="6096000"/>
            <a:ext cx="2252662" cy="3667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68% Fewer Exchanges</a:t>
            </a:r>
          </a:p>
        </p:txBody>
      </p:sp>
      <p:sp>
        <p:nvSpPr>
          <p:cNvPr id="217103" name="AutoShape 15"/>
          <p:cNvSpPr>
            <a:spLocks noChangeArrowheads="1"/>
          </p:cNvSpPr>
          <p:nvPr/>
        </p:nvSpPr>
        <p:spPr bwMode="auto">
          <a:xfrm>
            <a:off x="76200" y="76200"/>
            <a:ext cx="8991600" cy="838200"/>
          </a:xfrm>
          <a:prstGeom prst="roundRect">
            <a:avLst>
              <a:gd name="adj" fmla="val 16667"/>
            </a:avLst>
          </a:prstGeom>
          <a:gradFill rotWithShape="1">
            <a:gsLst>
              <a:gs pos="0">
                <a:srgbClr val="99FF33">
                  <a:gamma/>
                  <a:shade val="69804"/>
                  <a:invGamma/>
                </a:srgbClr>
              </a:gs>
              <a:gs pos="50000">
                <a:srgbClr val="99FF33"/>
              </a:gs>
              <a:gs pos="100000">
                <a:srgbClr val="99FF33">
                  <a:gamma/>
                  <a:shade val="69804"/>
                  <a:invGamma/>
                </a:srgbClr>
              </a:gs>
            </a:gsLst>
            <a:lin ang="0" scaled="1"/>
          </a:gradFill>
          <a:ln w="9525" algn="ctr">
            <a:noFill/>
            <a:round/>
            <a:headEnd/>
            <a:tailEnd/>
          </a:ln>
          <a:effectLst>
            <a:outerShdw dist="107763" dir="2700000" algn="ctr" rotWithShape="0">
              <a:srgbClr val="808080">
                <a:alpha val="50000"/>
              </a:srgbClr>
            </a:outerShdw>
          </a:effectLst>
        </p:spPr>
        <p:txBody>
          <a:bodyPr anchor="ctr" anchorCtr="1"/>
          <a:lstStyle/>
          <a:p>
            <a:pPr algn="ctr"/>
            <a:r>
              <a:rPr lang="en-US" sz="3300" b="1">
                <a:solidFill>
                  <a:srgbClr val="009999"/>
                </a:solidFill>
                <a:effectLst>
                  <a:outerShdw blurRad="38100" dist="38100" dir="2700000" algn="tl">
                    <a:srgbClr val="000000"/>
                  </a:outerShdw>
                </a:effectLst>
              </a:rPr>
              <a:t>PASV PICC vs. Groshong PICC</a:t>
            </a:r>
          </a:p>
        </p:txBody>
      </p:sp>
      <p:sp>
        <p:nvSpPr>
          <p:cNvPr id="4" name="Text Box 16"/>
          <p:cNvSpPr txBox="1">
            <a:spLocks noChangeArrowheads="1"/>
          </p:cNvSpPr>
          <p:nvPr/>
        </p:nvSpPr>
        <p:spPr bwMode="auto">
          <a:xfrm>
            <a:off x="1905000" y="3932238"/>
            <a:ext cx="1965325"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Number of Repairs</a:t>
            </a:r>
          </a:p>
        </p:txBody>
      </p:sp>
      <p:sp>
        <p:nvSpPr>
          <p:cNvPr id="5" name="Text Box 16"/>
          <p:cNvSpPr txBox="1">
            <a:spLocks noChangeArrowheads="1"/>
          </p:cNvSpPr>
          <p:nvPr/>
        </p:nvSpPr>
        <p:spPr bwMode="auto">
          <a:xfrm>
            <a:off x="5073650" y="3900488"/>
            <a:ext cx="2241550" cy="366712"/>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r>
              <a:rPr lang="en-US" sz="1800" b="1">
                <a:solidFill>
                  <a:schemeClr val="tx1"/>
                </a:solidFill>
                <a:effectLst>
                  <a:outerShdw blurRad="38100" dist="38100" dir="2700000" algn="tl">
                    <a:srgbClr val="C0C0C0"/>
                  </a:outerShdw>
                </a:effectLst>
              </a:rPr>
              <a:t>Number of Exchanges</a:t>
            </a:r>
          </a:p>
        </p:txBody>
      </p:sp>
    </p:spTree>
  </p:cSld>
  <p:clrMapOvr>
    <a:masterClrMapping/>
  </p:clrMapOvr>
  <p:transition spd="med" advClick="0">
    <p:wheel spokes="3"/>
  </p:transition>
  <p:timing>
    <p:tnLst>
      <p:par>
        <p:cTn id="1" dur="indefinite" restart="never" nodeType="tmRoot"/>
      </p:par>
    </p:tnLst>
  </p:timing>
</p:sld>
</file>

<file path=ppt/theme/theme1.xml><?xml version="1.0" encoding="utf-8"?>
<a:theme xmlns:a="http://schemas.openxmlformats.org/drawingml/2006/main" name="blue green template">
  <a:themeElements>
    <a:clrScheme name="blue gree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ue green 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smtClean="0">
            <a:ln>
              <a:noFill/>
            </a:ln>
            <a:solidFill>
              <a:schemeClr val="bg2"/>
            </a:solidFill>
            <a:effectLst/>
            <a:latin typeface="Trebuchet MS" pitchFamily="34" charset="0"/>
          </a:defRPr>
        </a:defPPr>
      </a:lstStyle>
    </a:spDef>
    <a:ln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smtClean="0">
            <a:ln>
              <a:noFill/>
            </a:ln>
            <a:solidFill>
              <a:schemeClr val="bg2"/>
            </a:solidFill>
            <a:effectLst/>
            <a:latin typeface="Trebuchet MS" pitchFamily="34" charset="0"/>
          </a:defRPr>
        </a:defPPr>
      </a:lstStyle>
    </a:lnDef>
  </a:objectDefaults>
  <a:extraClrSchemeLst>
    <a:extraClrScheme>
      <a:clrScheme name="blue gree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gree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gree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gree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gree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gree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gree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gree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gree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gree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gree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gree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27640</TotalTime>
  <Words>2213</Words>
  <Application>Microsoft Office PowerPoint</Application>
  <PresentationFormat>Apresentação na tela (4:3)</PresentationFormat>
  <Paragraphs>213</Paragraphs>
  <Slides>11</Slides>
  <Notes>10</Notes>
  <HiddenSlides>0</HiddenSlides>
  <MMClips>0</MMClips>
  <ScaleCrop>false</ScaleCrop>
  <HeadingPairs>
    <vt:vector size="8" baseType="variant">
      <vt:variant>
        <vt:lpstr>Fontes usadas</vt:lpstr>
      </vt:variant>
      <vt:variant>
        <vt:i4>4</vt:i4>
      </vt:variant>
      <vt:variant>
        <vt:lpstr>Tema</vt:lpstr>
      </vt:variant>
      <vt:variant>
        <vt:i4>1</vt:i4>
      </vt:variant>
      <vt:variant>
        <vt:lpstr>Servidores OLE incorporados</vt:lpstr>
      </vt:variant>
      <vt:variant>
        <vt:i4>1</vt:i4>
      </vt:variant>
      <vt:variant>
        <vt:lpstr>Títulos de slides</vt:lpstr>
      </vt:variant>
      <vt:variant>
        <vt:i4>11</vt:i4>
      </vt:variant>
    </vt:vector>
  </HeadingPairs>
  <TitlesOfParts>
    <vt:vector size="17" baseType="lpstr">
      <vt:lpstr>Trebuchet MS</vt:lpstr>
      <vt:lpstr>Arial</vt:lpstr>
      <vt:lpstr>Wingdings</vt:lpstr>
      <vt:lpstr>Calibri</vt:lpstr>
      <vt:lpstr>blue green template</vt:lpstr>
      <vt:lpstr>Microsoft Graph Chart</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Boston Scientific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the Infection Control           Call Point</dc:title>
  <dc:creator>BSC</dc:creator>
  <cp:lastModifiedBy>Andrea Mendes</cp:lastModifiedBy>
  <cp:revision>1017</cp:revision>
  <dcterms:created xsi:type="dcterms:W3CDTF">2007-08-02T13:20:17Z</dcterms:created>
  <dcterms:modified xsi:type="dcterms:W3CDTF">2010-10-22T14:51:30Z</dcterms:modified>
</cp:coreProperties>
</file>